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58" r:id="rId5"/>
    <p:sldId id="261" r:id="rId6"/>
    <p:sldId id="263" r:id="rId7"/>
    <p:sldId id="264" r:id="rId8"/>
    <p:sldId id="262" r:id="rId9"/>
    <p:sldId id="267" r:id="rId10"/>
    <p:sldId id="265" r:id="rId11"/>
    <p:sldId id="259" r:id="rId12"/>
    <p:sldId id="266" r:id="rId13"/>
    <p:sldId id="268" r:id="rId14"/>
    <p:sldId id="269"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B97B6-9B69-074E-A7FD-9CC77ACA0B8E}" v="5" dt="2025-03-27T16:37:21.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4" autoAdjust="0"/>
    <p:restoredTop sz="94720"/>
  </p:normalViewPr>
  <p:slideViewPr>
    <p:cSldViewPr snapToGrid="0">
      <p:cViewPr varScale="1">
        <p:scale>
          <a:sx n="210" d="100"/>
          <a:sy n="210" d="100"/>
        </p:scale>
        <p:origin x="44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7EB2C-D07E-1A41-A0A9-4EA57E9FCAFF}" type="datetimeFigureOut">
              <a:rPr lang="en-US" smtClean="0"/>
              <a:t>3/27/25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77B0C-2CB4-A84C-8622-60E1185E1145}" type="slidenum">
              <a:rPr lang="en-US" smtClean="0"/>
              <a:t>‹#›</a:t>
            </a:fld>
            <a:endParaRPr lang="en-US"/>
          </a:p>
        </p:txBody>
      </p:sp>
    </p:spTree>
    <p:extLst>
      <p:ext uri="{BB962C8B-B14F-4D97-AF65-F5344CB8AC3E}">
        <p14:creationId xmlns:p14="http://schemas.microsoft.com/office/powerpoint/2010/main" val="154162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1</a:t>
            </a:fld>
            <a:endParaRPr lang="en-US"/>
          </a:p>
        </p:txBody>
      </p:sp>
    </p:spTree>
    <p:extLst>
      <p:ext uri="{BB962C8B-B14F-4D97-AF65-F5344CB8AC3E}">
        <p14:creationId xmlns:p14="http://schemas.microsoft.com/office/powerpoint/2010/main" val="25680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Nancy’s story: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Nancy, the firstborn in her family, was raised in a home filled with abuse, violence, and hostility. At age four, she was beaten so severely by her father that she bled from her legs and back. Alongside her mother, as she grew up, Nancy witnessed and suffered her father’s physical and verbal abuse and emotional inconsistency. The only time Nancy felt ”loved and valued” was at the end of the school year when she graduated as an honor student.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As an adult, Nancy struggled with trauma, insecurities, fear, and deep emotional wounds. Feelings of unworthiness and low self-esteem led her to constantly pursue success, belonging, achievements, shallow love, and external validation.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At eight years old, Nancy was diagnosed with a terrible illness that could potentially leave her mute. With tears in her eyes, she cried out to the Lord for healing. After two years of treatment with natural remedies, the Lord restored her health. Nancy promised to dedicate her voice to serving God and sharing the good news. She started preaching at fifteen years old and has lived intentionally, sharing the good news ever since.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11</a:t>
            </a:fld>
            <a:endParaRPr lang="en-US"/>
          </a:p>
        </p:txBody>
      </p:sp>
    </p:spTree>
    <p:extLst>
      <p:ext uri="{BB962C8B-B14F-4D97-AF65-F5344CB8AC3E}">
        <p14:creationId xmlns:p14="http://schemas.microsoft.com/office/powerpoint/2010/main" val="220811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13</a:t>
            </a:fld>
            <a:endParaRPr lang="en-US"/>
          </a:p>
        </p:txBody>
      </p:sp>
    </p:spTree>
    <p:extLst>
      <p:ext uri="{BB962C8B-B14F-4D97-AF65-F5344CB8AC3E}">
        <p14:creationId xmlns:p14="http://schemas.microsoft.com/office/powerpoint/2010/main" val="358928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A26AF-6B29-717D-521A-B7B8DE8C2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75730-6E9F-E06D-BCF1-DD0EEC149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1F33D-50A2-3423-F804-D502419367F2}"/>
              </a:ext>
            </a:extLst>
          </p:cNvPr>
          <p:cNvSpPr>
            <a:spLocks noGrp="1"/>
          </p:cNvSpPr>
          <p:nvPr>
            <p:ph type="body" idx="1"/>
          </p:nvPr>
        </p:nvSpPr>
        <p:spPr/>
        <p:txBody>
          <a:bodyPr/>
          <a:lstStyle/>
          <a:p>
            <a:pPr marL="0" marR="0">
              <a:buNone/>
            </a:pPr>
            <a:r>
              <a:rPr lang="en-US" sz="1200" b="1" kern="100" dirty="0">
                <a:effectLst/>
                <a:latin typeface="Avenir Book" panose="02000503020000020003" pitchFamily="2" charset="0"/>
                <a:ea typeface="Calibri" panose="020F0502020204030204" pitchFamily="34" charset="0"/>
                <a:cs typeface="Times New Roman" panose="02020603050405020304" pitchFamily="18" charset="0"/>
              </a:rPr>
              <a:t>CALL TO ACTION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kern="100" dirty="0">
                <a:effectLst/>
                <a:latin typeface="Avenir Book" panose="02000503020000020003" pitchFamily="2" charset="0"/>
                <a:ea typeface="Calibri" panose="020F0502020204030204" pitchFamily="34" charset="0"/>
                <a:cs typeface="Times New Roman" panose="02020603050405020304" pitchFamily="18" charset="0"/>
              </a:rPr>
              <a:t>Raise your hand if you want to surrender all the cravings of your soul to God.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2A5478F-4E11-3168-3BD0-C89FF4DDE886}"/>
              </a:ext>
            </a:extLst>
          </p:cNvPr>
          <p:cNvSpPr>
            <a:spLocks noGrp="1"/>
          </p:cNvSpPr>
          <p:nvPr>
            <p:ph type="sldNum" sz="quarter" idx="5"/>
          </p:nvPr>
        </p:nvSpPr>
        <p:spPr/>
        <p:txBody>
          <a:bodyPr/>
          <a:lstStyle/>
          <a:p>
            <a:fld id="{F6677B0C-2CB4-A84C-8622-60E1185E1145}" type="slidenum">
              <a:rPr lang="en-US" smtClean="0"/>
              <a:t>14</a:t>
            </a:fld>
            <a:endParaRPr lang="en-US"/>
          </a:p>
        </p:txBody>
      </p:sp>
    </p:spTree>
    <p:extLst>
      <p:ext uri="{BB962C8B-B14F-4D97-AF65-F5344CB8AC3E}">
        <p14:creationId xmlns:p14="http://schemas.microsoft.com/office/powerpoint/2010/main" val="409459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Book" panose="02000503020000020003" pitchFamily="2" charset="0"/>
                <a:ea typeface="Calibri" panose="020F0502020204030204" pitchFamily="34" charset="0"/>
                <a:cs typeface="Times New Roman" panose="02020603050405020304" pitchFamily="18" charset="0"/>
              </a:rPr>
              <a:t>Just as our bodies crave certain foods, our souls also have cravings that need attention. What is your soul craving in this season of your life?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Perhaps we are facing uncertainty about the future, stress, a health crisis, anxiety, financial distress, or issues in our relationships. We try to escape, hide, numb, or entertain away our feelings with different things, such as food, money, work, or busyness; but like junk food, those things leave us feeling exhausted, guilty, and empty.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2</a:t>
            </a:fld>
            <a:endParaRPr lang="en-US"/>
          </a:p>
        </p:txBody>
      </p:sp>
    </p:spTree>
    <p:extLst>
      <p:ext uri="{BB962C8B-B14F-4D97-AF65-F5344CB8AC3E}">
        <p14:creationId xmlns:p14="http://schemas.microsoft.com/office/powerpoint/2010/main" val="342875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We find in the Word of God </a:t>
            </a:r>
            <a:r>
              <a:rPr lang="en-US" sz="1800" b="1" kern="100" dirty="0">
                <a:effectLst/>
                <a:latin typeface="Avenir Book" panose="02000503020000020003" pitchFamily="2" charset="0"/>
                <a:ea typeface="Calibri" panose="020F0502020204030204" pitchFamily="34" charset="0"/>
                <a:cs typeface="Times New Roman" panose="02020603050405020304" pitchFamily="18" charset="0"/>
              </a:rPr>
              <a:t>three precious lessons</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 to not only satisfy the cravings of our souls but also live purposeful lives for God’s glory! </a:t>
            </a:r>
            <a:r>
              <a:rPr lang="en-US" sz="1800" i="1" kern="100" dirty="0">
                <a:effectLst/>
                <a:latin typeface="Avenir Book" panose="02000503020000020003" pitchFamily="2" charset="0"/>
                <a:ea typeface="Calibri" panose="020F0502020204030204" pitchFamily="34" charset="0"/>
                <a:cs typeface="Times New Roman" panose="02020603050405020304" pitchFamily="18" charset="0"/>
              </a:rPr>
              <a:t>We will call them the three I’s.</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 Each lesson starts with the letter </a:t>
            </a:r>
            <a:r>
              <a:rPr lang="en-US" sz="1800" i="1" kern="100" dirty="0" err="1">
                <a:effectLst/>
                <a:latin typeface="Avenir Book" panose="02000503020000020003" pitchFamily="2" charset="0"/>
                <a:ea typeface="Calibri" panose="020F0502020204030204" pitchFamily="34" charset="0"/>
                <a:cs typeface="Times New Roman" panose="02020603050405020304" pitchFamily="18" charset="0"/>
              </a:rPr>
              <a:t>i</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3</a:t>
            </a:fld>
            <a:endParaRPr lang="en-US"/>
          </a:p>
        </p:txBody>
      </p:sp>
    </p:spTree>
    <p:extLst>
      <p:ext uri="{BB962C8B-B14F-4D97-AF65-F5344CB8AC3E}">
        <p14:creationId xmlns:p14="http://schemas.microsoft.com/office/powerpoint/2010/main" val="295620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venir Book" panose="02000503020000020003" pitchFamily="2" charset="0"/>
                <a:ea typeface="Calibri" panose="020F0502020204030204" pitchFamily="34" charset="0"/>
                <a:cs typeface="Times New Roman" panose="02020603050405020304" pitchFamily="18" charset="0"/>
              </a:rPr>
              <a:t>Some people believe that John Calvin said</a:t>
            </a:r>
            <a:r>
              <a:rPr lang="en-US" dirty="0">
                <a:effectLst/>
              </a:rPr>
              <a:t> that. </a:t>
            </a:r>
            <a:r>
              <a:rPr lang="en-US" sz="1800" dirty="0">
                <a:effectLst/>
                <a:latin typeface="Avenir Book" panose="02000503020000020003" pitchFamily="2" charset="0"/>
                <a:ea typeface="Calibri" panose="020F0502020204030204" pitchFamily="34" charset="0"/>
                <a:cs typeface="Times New Roman" panose="02020603050405020304" pitchFamily="18" charset="0"/>
              </a:rPr>
              <a:t>This means that understanding who we are is deeply connected to understanding who God is.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4</a:t>
            </a:fld>
            <a:endParaRPr lang="en-US"/>
          </a:p>
        </p:txBody>
      </p:sp>
    </p:spTree>
    <p:extLst>
      <p:ext uri="{BB962C8B-B14F-4D97-AF65-F5344CB8AC3E}">
        <p14:creationId xmlns:p14="http://schemas.microsoft.com/office/powerpoint/2010/main" val="373060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venir Book" panose="02000503020000020003" pitchFamily="2" charset="0"/>
                <a:ea typeface="Calibri" panose="020F0502020204030204" pitchFamily="34" charset="0"/>
                <a:cs typeface="Times New Roman" panose="02020603050405020304" pitchFamily="18" charset="0"/>
              </a:rPr>
              <a:t> You are God’s masterpiece, created in Christ Jesus! In a culture with many voices, we often are encouraged to find our identity and value in achievements, status, fame, likes, relationships, productivity, clothing size, or a number on the scale.</a:t>
            </a:r>
            <a:r>
              <a:rPr lang="en-US" dirty="0">
                <a:effectLst/>
              </a:rPr>
              <a:t> </a:t>
            </a:r>
            <a:r>
              <a:rPr lang="en-US" sz="1800" dirty="0">
                <a:effectLst/>
                <a:latin typeface="Avenir Book" panose="02000503020000020003" pitchFamily="2" charset="0"/>
                <a:ea typeface="Calibri" panose="020F0502020204030204" pitchFamily="34" charset="0"/>
                <a:cs typeface="Times New Roman" panose="02020603050405020304" pitchFamily="18" charset="0"/>
              </a:rPr>
              <a:t>And while roles and categories allow some stability, when these things change, then an existential crisis occurs, and questions about our identity and value come to the surface again. Today, God invites you to build your identity and worth on the solid foundation of Christ Jesus, our Creator, Savior, and Best Friend. </a:t>
            </a:r>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5</a:t>
            </a:fld>
            <a:endParaRPr lang="en-US"/>
          </a:p>
        </p:txBody>
      </p:sp>
    </p:spTree>
    <p:extLst>
      <p:ext uri="{BB962C8B-B14F-4D97-AF65-F5344CB8AC3E}">
        <p14:creationId xmlns:p14="http://schemas.microsoft.com/office/powerpoint/2010/main" val="140825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FFDF9-EFED-6252-D131-C1DF5FAB4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BC90D-25FA-504C-F545-019A56CDF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126BD-DFE5-2908-FAB9-7B0D1B5963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In our “connected” society, many people still suffer from depression and loneliness. Is your soul craving connection?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CA6BA6-061C-9A4D-9663-0FC07E497050}"/>
              </a:ext>
            </a:extLst>
          </p:cNvPr>
          <p:cNvSpPr>
            <a:spLocks noGrp="1"/>
          </p:cNvSpPr>
          <p:nvPr>
            <p:ph type="sldNum" sz="quarter" idx="5"/>
          </p:nvPr>
        </p:nvSpPr>
        <p:spPr/>
        <p:txBody>
          <a:bodyPr/>
          <a:lstStyle/>
          <a:p>
            <a:fld id="{F6677B0C-2CB4-A84C-8622-60E1185E1145}" type="slidenum">
              <a:rPr lang="en-US" smtClean="0"/>
              <a:t>6</a:t>
            </a:fld>
            <a:endParaRPr lang="en-US"/>
          </a:p>
        </p:txBody>
      </p:sp>
    </p:spTree>
    <p:extLst>
      <p:ext uri="{BB962C8B-B14F-4D97-AF65-F5344CB8AC3E}">
        <p14:creationId xmlns:p14="http://schemas.microsoft.com/office/powerpoint/2010/main" val="26247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6E683-D992-B704-F8CE-2F602CC5A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D1530-833B-4651-D461-D0ED73F5A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368B2-6EAC-5227-2D81-D5B18EFF92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Book" panose="02000503020000020003" pitchFamily="2" charset="0"/>
                <a:ea typeface="Calibri" panose="020F0502020204030204" pitchFamily="34" charset="0"/>
                <a:cs typeface="Times New Roman" panose="02020603050405020304" pitchFamily="18" charset="0"/>
              </a:rPr>
              <a:t> </a:t>
            </a: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As the branches, we need seasons of total emptiness to build a strong and deep connection to the Vine, to remember who God is, and to allow Him to be God in our lives. It is during our quiet time alone with Him, experiencing His presence through His Word, that we begin to feel safe enough to find healing, strength, hope, peace, and wisdom.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3148DC2-F87D-7A99-5C0E-69D339971455}"/>
              </a:ext>
            </a:extLst>
          </p:cNvPr>
          <p:cNvSpPr>
            <a:spLocks noGrp="1"/>
          </p:cNvSpPr>
          <p:nvPr>
            <p:ph type="sldNum" sz="quarter" idx="5"/>
          </p:nvPr>
        </p:nvSpPr>
        <p:spPr/>
        <p:txBody>
          <a:bodyPr/>
          <a:lstStyle/>
          <a:p>
            <a:fld id="{F6677B0C-2CB4-A84C-8622-60E1185E1145}" type="slidenum">
              <a:rPr lang="en-US" smtClean="0"/>
              <a:t>7</a:t>
            </a:fld>
            <a:endParaRPr lang="en-US"/>
          </a:p>
        </p:txBody>
      </p:sp>
    </p:spTree>
    <p:extLst>
      <p:ext uri="{BB962C8B-B14F-4D97-AF65-F5344CB8AC3E}">
        <p14:creationId xmlns:p14="http://schemas.microsoft.com/office/powerpoint/2010/main" val="16317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venir Book" panose="02000503020000020003" pitchFamily="2" charset="0"/>
                <a:ea typeface="Calibri" panose="020F0502020204030204" pitchFamily="34" charset="0"/>
                <a:cs typeface="Times New Roman" panose="02020603050405020304" pitchFamily="18" charset="0"/>
              </a:rPr>
              <a:t>As the branches, we need seasons of total emptiness to build a strong and deep connection to the Vine, to remember who God is, and to allow Him to be God in our lives. It is during our quiet time alone with Him, experiencing His presence through His Word, that we begin to feel safe enough to find healing, strength, hope, peace, and wisdom.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77B0C-2CB4-A84C-8622-60E1185E1145}" type="slidenum">
              <a:rPr lang="en-US" smtClean="0"/>
              <a:t>8</a:t>
            </a:fld>
            <a:endParaRPr lang="en-US"/>
          </a:p>
        </p:txBody>
      </p:sp>
    </p:spTree>
    <p:extLst>
      <p:ext uri="{BB962C8B-B14F-4D97-AF65-F5344CB8AC3E}">
        <p14:creationId xmlns:p14="http://schemas.microsoft.com/office/powerpoint/2010/main" val="79490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FA41D-2D0B-5594-934D-8B50B497F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F648A-981F-596E-1196-B55DCB223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3D4E5-B128-4270-E0EF-27234D2B3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34CFE8-B2D4-DDF1-EEA8-4BD3AD65D526}"/>
              </a:ext>
            </a:extLst>
          </p:cNvPr>
          <p:cNvSpPr>
            <a:spLocks noGrp="1"/>
          </p:cNvSpPr>
          <p:nvPr>
            <p:ph type="sldNum" sz="quarter" idx="5"/>
          </p:nvPr>
        </p:nvSpPr>
        <p:spPr/>
        <p:txBody>
          <a:bodyPr/>
          <a:lstStyle/>
          <a:p>
            <a:fld id="{F6677B0C-2CB4-A84C-8622-60E1185E1145}" type="slidenum">
              <a:rPr lang="en-US" smtClean="0"/>
              <a:t>10</a:t>
            </a:fld>
            <a:endParaRPr lang="en-US"/>
          </a:p>
        </p:txBody>
      </p:sp>
    </p:spTree>
    <p:extLst>
      <p:ext uri="{BB962C8B-B14F-4D97-AF65-F5344CB8AC3E}">
        <p14:creationId xmlns:p14="http://schemas.microsoft.com/office/powerpoint/2010/main" val="47822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27/03/2025</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27/03/2025</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292273" y="2553218"/>
            <a:ext cx="3431314" cy="591114"/>
          </a:xfrm>
        </p:spPr>
        <p:txBody>
          <a:bodyPr>
            <a:noAutofit/>
          </a:bodyPr>
          <a:lstStyle/>
          <a:p>
            <a:pPr algn="l"/>
            <a:r>
              <a:rPr lang="pt-BR" sz="3200" b="1" dirty="0">
                <a:latin typeface="Montserrat ExtraBold" panose="00000900000000000000" pitchFamily="50" charset="0"/>
              </a:rPr>
              <a:t>CRAVINGS OF</a:t>
            </a:r>
          </a:p>
        </p:txBody>
      </p:sp>
      <p:sp>
        <p:nvSpPr>
          <p:cNvPr id="5" name="TextBox 4">
            <a:extLst>
              <a:ext uri="{FF2B5EF4-FFF2-40B4-BE49-F238E27FC236}">
                <a16:creationId xmlns:a16="http://schemas.microsoft.com/office/drawing/2014/main" id="{2BC4E3FF-6D03-72E9-2E46-3F042BA61574}"/>
              </a:ext>
            </a:extLst>
          </p:cNvPr>
          <p:cNvSpPr txBox="1"/>
          <p:nvPr/>
        </p:nvSpPr>
        <p:spPr>
          <a:xfrm>
            <a:off x="1367530" y="246458"/>
            <a:ext cx="2696023" cy="707886"/>
          </a:xfrm>
          <a:prstGeom prst="rect">
            <a:avLst/>
          </a:prstGeom>
          <a:noFill/>
        </p:spPr>
        <p:txBody>
          <a:bodyPr wrap="square">
            <a:spAutoFit/>
          </a:bodyPr>
          <a:lstStyle/>
          <a:p>
            <a:r>
              <a:rPr lang="en-US" sz="2000" dirty="0">
                <a:effectLst/>
                <a:latin typeface="Cambria" panose="02040503050406030204" pitchFamily="18" charset="0"/>
                <a:ea typeface="Times New Roman" panose="02020603050405020304" pitchFamily="18" charset="0"/>
                <a:cs typeface="Aptos" panose="020B0004020202020204" pitchFamily="34" charset="0"/>
              </a:rPr>
              <a:t>Women’s Ministries</a:t>
            </a:r>
          </a:p>
          <a:p>
            <a:r>
              <a:rPr lang="pt-BR" sz="2000" spc="300" dirty="0">
                <a:solidFill>
                  <a:srgbClr val="0F3600"/>
                </a:solidFill>
                <a:latin typeface="Montserrat Medium" panose="00000600000000000000" pitchFamily="50" charset="0"/>
              </a:rPr>
              <a:t>EMPHASIS DAY</a:t>
            </a:r>
          </a:p>
        </p:txBody>
      </p:sp>
      <p:sp>
        <p:nvSpPr>
          <p:cNvPr id="4" name="Subtitle 2">
            <a:extLst>
              <a:ext uri="{FF2B5EF4-FFF2-40B4-BE49-F238E27FC236}">
                <a16:creationId xmlns:a16="http://schemas.microsoft.com/office/drawing/2014/main" id="{289712EC-6349-7CF0-DC49-6EB3177143C1}"/>
              </a:ext>
            </a:extLst>
          </p:cNvPr>
          <p:cNvSpPr txBox="1">
            <a:spLocks/>
          </p:cNvSpPr>
          <p:nvPr/>
        </p:nvSpPr>
        <p:spPr>
          <a:xfrm>
            <a:off x="293396" y="3050062"/>
            <a:ext cx="4438859" cy="1257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6200" dirty="0">
                <a:solidFill>
                  <a:schemeClr val="bg1"/>
                </a:solidFill>
                <a:latin typeface="Montserrat Light" panose="00000400000000000000" pitchFamily="50" charset="0"/>
              </a:rPr>
              <a:t>THE SOUL</a:t>
            </a:r>
          </a:p>
        </p:txBody>
      </p:sp>
      <p:sp>
        <p:nvSpPr>
          <p:cNvPr id="7" name="Title 6">
            <a:extLst>
              <a:ext uri="{FF2B5EF4-FFF2-40B4-BE49-F238E27FC236}">
                <a16:creationId xmlns:a16="http://schemas.microsoft.com/office/drawing/2014/main" id="{8807D84B-3AE9-BD58-9178-73A0E2DDB89B}"/>
              </a:ext>
            </a:extLst>
          </p:cNvPr>
          <p:cNvSpPr>
            <a:spLocks noGrp="1"/>
          </p:cNvSpPr>
          <p:nvPr>
            <p:ph type="ctrTitle"/>
          </p:nvPr>
        </p:nvSpPr>
        <p:spPr>
          <a:xfrm>
            <a:off x="386541" y="4204420"/>
            <a:ext cx="3535010" cy="2121523"/>
          </a:xfrm>
        </p:spPr>
        <p:txBody>
          <a:bodyPr>
            <a:noAutofit/>
          </a:bodyPr>
          <a:lstStyle/>
          <a:p>
            <a:pPr algn="l">
              <a:lnSpc>
                <a:spcPct val="100000"/>
              </a:lnSpc>
            </a:pPr>
            <a:r>
              <a:rPr lang="en-US" sz="1800" dirty="0">
                <a:solidFill>
                  <a:srgbClr val="000000"/>
                </a:solidFill>
                <a:effectLst/>
                <a:latin typeface="Century" panose="02040604050505020304" pitchFamily="18" charset="0"/>
                <a:ea typeface="Calibri" panose="020F0502020204030204" pitchFamily="34" charset="0"/>
                <a:cs typeface="Aptos" panose="020B0004020202020204" pitchFamily="34" charset="0"/>
              </a:rPr>
              <a:t>For we are His workmanship, created in Christ Jesus for good works, which God prepared beforehand that we should walk in them. </a:t>
            </a:r>
            <a:br>
              <a:rPr lang="en-US" sz="1800" dirty="0">
                <a:solidFill>
                  <a:srgbClr val="000000"/>
                </a:solidFill>
                <a:effectLst/>
                <a:latin typeface="Century" panose="02040604050505020304" pitchFamily="18" charset="0"/>
                <a:ea typeface="Calibri" panose="020F0502020204030204" pitchFamily="34" charset="0"/>
                <a:cs typeface="Aptos" panose="020B0004020202020204" pitchFamily="34" charset="0"/>
              </a:rPr>
            </a:br>
            <a:br>
              <a:rPr lang="en-US" sz="1800" dirty="0">
                <a:solidFill>
                  <a:srgbClr val="000000"/>
                </a:solidFill>
                <a:effectLst/>
                <a:latin typeface="Century" panose="02040604050505020304" pitchFamily="18" charset="0"/>
                <a:ea typeface="Calibri" panose="020F0502020204030204" pitchFamily="34" charset="0"/>
                <a:cs typeface="Aptos" panose="020B0004020202020204" pitchFamily="34" charset="0"/>
              </a:rPr>
            </a:br>
            <a:r>
              <a:rPr lang="en-US" sz="1800" dirty="0">
                <a:solidFill>
                  <a:srgbClr val="000000"/>
                </a:solidFill>
                <a:effectLst/>
                <a:latin typeface="Century" panose="02040604050505020304" pitchFamily="18" charset="0"/>
                <a:ea typeface="Calibri" panose="020F0502020204030204" pitchFamily="34" charset="0"/>
                <a:cs typeface="Aptos" panose="020B0004020202020204" pitchFamily="34" charset="0"/>
              </a:rPr>
              <a:t>—</a:t>
            </a:r>
            <a:r>
              <a:rPr lang="en-US" sz="1600" dirty="0">
                <a:effectLst/>
                <a:latin typeface="Century" panose="02040604050505020304" pitchFamily="18" charset="0"/>
                <a:ea typeface="Calibri" panose="020F0502020204030204" pitchFamily="34" charset="0"/>
                <a:cs typeface="Aptos" panose="020B0004020202020204" pitchFamily="34" charset="0"/>
              </a:rPr>
              <a:t>Ephesians 2:10, </a:t>
            </a:r>
            <a:r>
              <a:rPr lang="en-US" sz="1600" dirty="0">
                <a:solidFill>
                  <a:srgbClr val="000000"/>
                </a:solidFill>
                <a:effectLst/>
                <a:latin typeface="Century" panose="02040604050505020304" pitchFamily="18" charset="0"/>
                <a:ea typeface="Calibri" panose="020F0502020204030204" pitchFamily="34" charset="0"/>
                <a:cs typeface="Aptos" panose="020B0004020202020204" pitchFamily="34" charset="0"/>
              </a:rPr>
              <a:t>NKJV</a:t>
            </a:r>
            <a:endParaRPr lang="pt-BR" dirty="0"/>
          </a:p>
        </p:txBody>
      </p:sp>
      <p:sp>
        <p:nvSpPr>
          <p:cNvPr id="2" name="TextBox 1">
            <a:extLst>
              <a:ext uri="{FF2B5EF4-FFF2-40B4-BE49-F238E27FC236}">
                <a16:creationId xmlns:a16="http://schemas.microsoft.com/office/drawing/2014/main" id="{429D9ADC-69CD-4C90-547F-8D4213CF4FFC}"/>
              </a:ext>
            </a:extLst>
          </p:cNvPr>
          <p:cNvSpPr txBox="1"/>
          <p:nvPr/>
        </p:nvSpPr>
        <p:spPr>
          <a:xfrm>
            <a:off x="1910080" y="3835088"/>
            <a:ext cx="2603020" cy="369332"/>
          </a:xfrm>
          <a:prstGeom prst="rect">
            <a:avLst/>
          </a:prstGeom>
          <a:noFill/>
        </p:spPr>
        <p:txBody>
          <a:bodyPr wrap="none" rtlCol="0">
            <a:spAutoFit/>
          </a:bodyPr>
          <a:lstStyle/>
          <a:p>
            <a:r>
              <a:rPr lang="en-US" dirty="0">
                <a:solidFill>
                  <a:schemeClr val="bg1">
                    <a:lumMod val="95000"/>
                  </a:schemeClr>
                </a:solidFill>
              </a:rPr>
              <a:t>Written by Nancy Cabrera</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5072FC75-AC00-12D4-EB8F-D79E2D1173E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E02341-244E-C68A-54C1-A5C9BFD59C2F}"/>
              </a:ext>
            </a:extLst>
          </p:cNvPr>
          <p:cNvSpPr>
            <a:spLocks noGrp="1"/>
          </p:cNvSpPr>
          <p:nvPr>
            <p:ph type="title"/>
          </p:nvPr>
        </p:nvSpPr>
        <p:spPr>
          <a:xfrm>
            <a:off x="91440" y="231889"/>
            <a:ext cx="4919196" cy="1113586"/>
          </a:xfrm>
        </p:spPr>
        <p:txBody>
          <a:bodyPr>
            <a:normAutofit fontScale="90000"/>
          </a:bodyPr>
          <a:lstStyle/>
          <a:p>
            <a:pPr algn="ctr"/>
            <a:b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3. INTENTION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panose="00000500000000000000" pitchFamily="50" charset="0"/>
            </a:endParaRPr>
          </a:p>
        </p:txBody>
      </p:sp>
      <p:sp>
        <p:nvSpPr>
          <p:cNvPr id="5" name="Content Placeholder 2">
            <a:extLst>
              <a:ext uri="{FF2B5EF4-FFF2-40B4-BE49-F238E27FC236}">
                <a16:creationId xmlns:a16="http://schemas.microsoft.com/office/drawing/2014/main" id="{3FADCD8C-1AC3-0FCC-9D58-1B0973099BDA}"/>
              </a:ext>
            </a:extLst>
          </p:cNvPr>
          <p:cNvSpPr>
            <a:spLocks noGrp="1"/>
          </p:cNvSpPr>
          <p:nvPr>
            <p:ph idx="1"/>
          </p:nvPr>
        </p:nvSpPr>
        <p:spPr>
          <a:xfrm>
            <a:off x="91440" y="1750510"/>
            <a:ext cx="9959109" cy="4476519"/>
          </a:xfrm>
        </p:spPr>
        <p:txBody>
          <a:bodyPr>
            <a:normAutofit/>
          </a:bodyPr>
          <a:lstStyle/>
          <a:p>
            <a:pPr marL="0" marR="0">
              <a:buNone/>
            </a:pPr>
            <a:endPar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indent="-285750">
              <a:buFont typeface="Wingdings" pitchFamily="2" charset="2"/>
              <a:buChar char="v"/>
            </a:pPr>
            <a:r>
              <a:rPr lang="en-US" sz="20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Once we experience intimacy with God, our souls find such satisfaction that we </a:t>
            </a:r>
          </a:p>
          <a:p>
            <a:pPr marL="0" indent="0">
              <a:buNone/>
            </a:pPr>
            <a:r>
              <a:rPr lang="en-US" sz="20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naturally begin to live intentionally and meaningfully.</a:t>
            </a:r>
            <a:endParaRPr lang="en-US" sz="20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buFont typeface="Wingdings" pitchFamily="2" charset="2"/>
              <a:buChar char="v"/>
            </a:pPr>
            <a:endParaRPr lang="en-US" sz="20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sz="20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Ephesians 2:10 reminds us that we are God’s workmanship, </a:t>
            </a:r>
            <a:r>
              <a:rPr lang="en-US" sz="20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created in Christ Jesus </a:t>
            </a:r>
          </a:p>
          <a:p>
            <a:pPr marL="0" marR="0" indent="0">
              <a:buNone/>
            </a:pPr>
            <a:r>
              <a:rPr lang="en-US" sz="2000" i="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0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for good works, which God prepared beforehand for us to walk in.</a:t>
            </a:r>
          </a:p>
          <a:p>
            <a:pPr marL="0" marR="0" indent="0">
              <a:buNone/>
            </a:pPr>
            <a:endParaRPr lang="en-US" sz="20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sz="20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 Christian legacy is not about what we leave behind—it is about how we live </a:t>
            </a:r>
          </a:p>
          <a:p>
            <a:pPr marL="0" marR="0" indent="0">
              <a:buNone/>
            </a:pPr>
            <a:r>
              <a:rPr lang="en-US" sz="2000"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0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today</a:t>
            </a:r>
            <a:r>
              <a:rPr lang="en-US" sz="20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400"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You are a missionary and ambassador of His eternal kingdom!</a:t>
            </a:r>
            <a:endParaRPr lang="en-US" sz="24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2400" dirty="0">
              <a:solidFill>
                <a:schemeClr val="bg1">
                  <a:lumMod val="95000"/>
                </a:schemeClr>
              </a:solidFill>
            </a:endParaRPr>
          </a:p>
        </p:txBody>
      </p:sp>
    </p:spTree>
    <p:extLst>
      <p:ext uri="{BB962C8B-B14F-4D97-AF65-F5344CB8AC3E}">
        <p14:creationId xmlns:p14="http://schemas.microsoft.com/office/powerpoint/2010/main" val="213984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3676454" y="217344"/>
            <a:ext cx="6548200" cy="1498334"/>
          </a:xfrm>
        </p:spPr>
        <p:txBody>
          <a:bodyPr>
            <a:normAutofit/>
          </a:bodyPr>
          <a:lstStyle/>
          <a:p>
            <a:pPr algn="ctr"/>
            <a:r>
              <a:rPr lang="en-US" sz="2800" b="1" i="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What Is Your Legacy?</a:t>
            </a:r>
            <a:br>
              <a:rPr lang="en-US" sz="2800" i="1"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800" i="1" dirty="0">
              <a:solidFill>
                <a:schemeClr val="bg1">
                  <a:lumMod val="95000"/>
                </a:schemeClr>
              </a:solidFill>
              <a:latin typeface="Montserrat" panose="00000500000000000000" pitchFamily="50"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3674525" y="1435124"/>
            <a:ext cx="6548201" cy="4821282"/>
          </a:xfrm>
        </p:spPr>
        <p:txBody>
          <a:bodyPr>
            <a:normAutofit fontScale="92500" lnSpcReduction="20000"/>
          </a:bodyPr>
          <a:lstStyle/>
          <a:p>
            <a:pPr marL="0" marR="0" indent="457200">
              <a:buNone/>
            </a:pPr>
            <a:endParaRPr lang="en-US" sz="2000" b="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457200">
              <a:buNone/>
            </a:pPr>
            <a:r>
              <a:rPr lang="en-US" sz="20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Nancy’s story could have ended tragically, but it did not </a:t>
            </a:r>
            <a:r>
              <a:rPr lang="en-US" sz="2100" b="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for these reasons</a:t>
            </a:r>
            <a:r>
              <a:rPr lang="en-US" sz="21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marR="0" indent="457200">
              <a:buNone/>
            </a:pPr>
            <a:endParaRPr lang="en-US" sz="20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lnSpc>
                <a:spcPct val="110000"/>
              </a:lnSpc>
              <a:buFont typeface="Wingdings" pitchFamily="2" charset="2"/>
              <a:buChar char="v"/>
            </a:pPr>
            <a:r>
              <a:rPr lang="en-US" sz="1800"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O</a:t>
            </a:r>
            <a:r>
              <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ne day, Nancy discovered the life-changing truth of Ephesians 2:10, which became the compass for her journey.</a:t>
            </a:r>
            <a:endPar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0000"/>
              </a:lnSpc>
              <a:buFont typeface="Wingdings" pitchFamily="2" charset="2"/>
              <a:buChar char="v"/>
            </a:pPr>
            <a:r>
              <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As Jesus’ masterpiece, Nancy finally experienced healing, true love, peace, joy, growth, renewal, and purpose in Jesus Christ, the Author and Finisher of her faith. </a:t>
            </a:r>
          </a:p>
          <a:p>
            <a:pPr marR="0">
              <a:lnSpc>
                <a:spcPct val="110000"/>
              </a:lnSpc>
              <a:buFont typeface="Wingdings" pitchFamily="2" charset="2"/>
              <a:buChar char="v"/>
            </a:pPr>
            <a:r>
              <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By God’s grace, Nancy is now an international speaker, author, and podcast host, and she works for the Lord at the world Church headquarters. </a:t>
            </a:r>
          </a:p>
          <a:p>
            <a:pPr marR="0">
              <a:lnSpc>
                <a:spcPct val="110000"/>
              </a:lnSpc>
              <a:buFont typeface="Wingdings" pitchFamily="2" charset="2"/>
              <a:buChar char="v"/>
            </a:pPr>
            <a:r>
              <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Her journey is still progressing and not perfect, but she continues to trust the precious promise that He who began the good work in her will be faithful to complete it until the day of Christ Jesus (Philippians 1:6).</a:t>
            </a:r>
            <a:endPar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18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solidFill>
                <a:schemeClr val="bg1"/>
              </a:solidFill>
            </a:endParaRPr>
          </a:p>
        </p:txBody>
      </p:sp>
    </p:spTree>
    <p:extLst>
      <p:ext uri="{BB962C8B-B14F-4D97-AF65-F5344CB8AC3E}">
        <p14:creationId xmlns:p14="http://schemas.microsoft.com/office/powerpoint/2010/main" val="247009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9583BD3-26A5-6020-6604-737D3DDFE18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D40448-DDDB-413D-E15C-E37C26C4CFD6}"/>
              </a:ext>
            </a:extLst>
          </p:cNvPr>
          <p:cNvSpPr>
            <a:spLocks noGrp="1"/>
          </p:cNvSpPr>
          <p:nvPr>
            <p:ph type="title"/>
          </p:nvPr>
        </p:nvSpPr>
        <p:spPr>
          <a:xfrm>
            <a:off x="3676454" y="144607"/>
            <a:ext cx="6548200" cy="1498334"/>
          </a:xfrm>
        </p:spPr>
        <p:txBody>
          <a:bodyPr>
            <a:normAutofit/>
          </a:bodyPr>
          <a:lstStyle/>
          <a:p>
            <a:pPr algn="ctr"/>
            <a:r>
              <a:rPr lang="pt-BR" sz="3200" b="1" dirty="0" err="1">
                <a:solidFill>
                  <a:srgbClr val="C00000"/>
                </a:solidFill>
                <a:latin typeface="APPLE CHANCERY" panose="03020702040506060504" pitchFamily="66" charset="-79"/>
                <a:cs typeface="APPLE CHANCERY" panose="03020702040506060504" pitchFamily="66" charset="-79"/>
              </a:rPr>
              <a:t>Longing</a:t>
            </a:r>
            <a:r>
              <a:rPr lang="pt-BR" sz="3200" b="1" dirty="0">
                <a:solidFill>
                  <a:srgbClr val="C00000"/>
                </a:solidFill>
                <a:latin typeface="APPLE CHANCERY" panose="03020702040506060504" pitchFamily="66" charset="-79"/>
                <a:cs typeface="APPLE CHANCERY" panose="03020702040506060504" pitchFamily="66" charset="-79"/>
              </a:rPr>
              <a:t> for </a:t>
            </a:r>
            <a:r>
              <a:rPr lang="pt-BR" sz="3200" b="1" dirty="0" err="1">
                <a:solidFill>
                  <a:srgbClr val="C00000"/>
                </a:solidFill>
                <a:latin typeface="APPLE CHANCERY" panose="03020702040506060504" pitchFamily="66" charset="-79"/>
                <a:cs typeface="APPLE CHANCERY" panose="03020702040506060504" pitchFamily="66" charset="-79"/>
              </a:rPr>
              <a:t>God</a:t>
            </a:r>
            <a:endParaRPr lang="pt-BR" sz="32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a16="http://schemas.microsoft.com/office/drawing/2014/main" id="{7290E74D-7728-B9D9-54B3-E254888A6D43}"/>
              </a:ext>
            </a:extLst>
          </p:cNvPr>
          <p:cNvSpPr>
            <a:spLocks noGrp="1"/>
          </p:cNvSpPr>
          <p:nvPr>
            <p:ph idx="1"/>
          </p:nvPr>
        </p:nvSpPr>
        <p:spPr>
          <a:xfrm>
            <a:off x="3676454" y="1351783"/>
            <a:ext cx="6548201" cy="5143400"/>
          </a:xfrm>
        </p:spPr>
        <p:txBody>
          <a:bodyPr>
            <a:normAutofit/>
          </a:bodyPr>
          <a:lstStyle/>
          <a:p>
            <a:pPr marL="57150" marR="0" indent="-285750">
              <a:buFont typeface="Wingdings" pitchFamily="2" charset="2"/>
              <a:buChar char="v"/>
            </a:pPr>
            <a:endPar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sz="2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Our souls will experience a deeper and more meaningful longing for God when we intentionally seek, surrender to, and love Jesus with our mind, body, and spirit. </a:t>
            </a:r>
          </a:p>
          <a:p>
            <a:pPr marL="57150" marR="0" indent="-285750">
              <a:buFont typeface="Wingdings" pitchFamily="2" charset="2"/>
              <a:buChar char="v"/>
            </a:pPr>
            <a:r>
              <a:rPr lang="en-US" sz="2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Moses expressed such longing for God: “</a:t>
            </a:r>
            <a:r>
              <a:rPr lang="en-US" sz="2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Show  me your glory</a:t>
            </a:r>
            <a:r>
              <a:rPr lang="en-US" sz="2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(Exodus 33:18, NKJV). </a:t>
            </a:r>
          </a:p>
          <a:p>
            <a:pPr marL="57150" marR="0" indent="-285750">
              <a:buFont typeface="Wingdings" pitchFamily="2" charset="2"/>
              <a:buChar char="v"/>
            </a:pPr>
            <a:r>
              <a:rPr lang="en-US" sz="22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Lord warmly replied: “My Presence will go with you, and I will give you rest” (Exodus 33:14, NKJV). </a:t>
            </a:r>
          </a:p>
          <a:p>
            <a:pPr marL="57150" marR="0" indent="-285750">
              <a:buFont typeface="Wingdings" pitchFamily="2" charset="2"/>
              <a:buChar char="v"/>
            </a:pPr>
            <a:r>
              <a:rPr lang="en-US" sz="22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Ellen G. White stated that ”no earthly power or skill or learning can supply the place of God’s abiding presence“ (</a:t>
            </a:r>
            <a:r>
              <a:rPr lang="en-US" sz="2200" i="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Patriarchs and Prophets</a:t>
            </a:r>
            <a:r>
              <a:rPr lang="en-US" sz="22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328).</a:t>
            </a:r>
          </a:p>
        </p:txBody>
      </p:sp>
    </p:spTree>
    <p:extLst>
      <p:ext uri="{BB962C8B-B14F-4D97-AF65-F5344CB8AC3E}">
        <p14:creationId xmlns:p14="http://schemas.microsoft.com/office/powerpoint/2010/main" val="308445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D2D25615-5A81-6E5B-803B-4A8CF686D18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03DE474-D0BE-7CEC-52F0-58A5917B97C9}"/>
              </a:ext>
            </a:extLst>
          </p:cNvPr>
          <p:cNvSpPr>
            <a:spLocks noGrp="1"/>
          </p:cNvSpPr>
          <p:nvPr>
            <p:ph idx="1"/>
          </p:nvPr>
        </p:nvSpPr>
        <p:spPr>
          <a:xfrm>
            <a:off x="3666063" y="1102401"/>
            <a:ext cx="6548201" cy="4821282"/>
          </a:xfrm>
        </p:spPr>
        <p:txBody>
          <a:bodyPr/>
          <a:lstStyle/>
          <a:p>
            <a:pPr marL="0" marR="0" indent="45720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R="0">
              <a:buFont typeface="Wingdings" pitchFamily="2" charset="2"/>
              <a:buChar char="v"/>
            </a:pP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When we understand our </a:t>
            </a:r>
            <a:r>
              <a:rPr lang="en-US" sz="24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identity</a:t>
            </a: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in Christ, we seek </a:t>
            </a:r>
            <a:r>
              <a:rPr lang="en-US" sz="24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intimacy</a:t>
            </a: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with Him and live with </a:t>
            </a:r>
            <a:r>
              <a:rPr lang="en-US" sz="24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intention</a:t>
            </a: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We quench the cravings of our souls and live a life that glorifies God.</a:t>
            </a:r>
          </a:p>
          <a:p>
            <a:pPr marR="0">
              <a:buFont typeface="Wingdings" pitchFamily="2" charset="2"/>
              <a:buChar char="v"/>
            </a:pPr>
            <a:endParaRPr lang="en-US"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R="0">
              <a:buFont typeface="Wingdings" pitchFamily="2" charset="2"/>
              <a:buChar char="v"/>
            </a:pPr>
            <a:r>
              <a:rPr lang="en-US" sz="2400" i="1"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rPr>
              <a:t>You </a:t>
            </a:r>
            <a:r>
              <a:rPr lang="en-US" sz="24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were made for more</a:t>
            </a: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than simply surviving and existing. </a:t>
            </a:r>
            <a:r>
              <a:rPr lang="en-US" sz="24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You have a divine mission and calling. </a:t>
            </a: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Before you were formed in the womb, He set you apart to testify to this suffering world about the good news of God’s grace and salvation.</a:t>
            </a:r>
            <a:endParaRPr lang="en-US"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57030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359CDAB4-6087-C475-A268-18C5AC01BE4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D8C4CF-9BBE-FB87-A39A-291C80E2D3AD}"/>
              </a:ext>
            </a:extLst>
          </p:cNvPr>
          <p:cNvSpPr>
            <a:spLocks noGrp="1"/>
          </p:cNvSpPr>
          <p:nvPr>
            <p:ph idx="1"/>
          </p:nvPr>
        </p:nvSpPr>
        <p:spPr>
          <a:xfrm>
            <a:off x="3674525" y="1018359"/>
            <a:ext cx="6548201" cy="4821282"/>
          </a:xfrm>
        </p:spPr>
        <p:txBody>
          <a:bodyPr>
            <a:normAutofit/>
          </a:bodyPr>
          <a:lstStyle/>
          <a:p>
            <a:pPr marL="0" marR="0" indent="457200">
              <a:buNone/>
            </a:pPr>
            <a:endParaRPr lang="en-US" sz="2000" b="1"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indent="0">
              <a:buNone/>
            </a:pPr>
            <a:endParaRPr lang="pt-BR" dirty="0">
              <a:solidFill>
                <a:schemeClr val="bg1"/>
              </a:solidFill>
            </a:endParaRPr>
          </a:p>
          <a:p>
            <a:pPr marL="0" indent="0">
              <a:buNone/>
            </a:pPr>
            <a:endParaRPr lang="pt-BR" dirty="0">
              <a:solidFill>
                <a:schemeClr val="bg1"/>
              </a:solidFill>
            </a:endParaRPr>
          </a:p>
          <a:p>
            <a:pPr marL="0" indent="0" algn="ctr">
              <a:buNone/>
            </a:pPr>
            <a:r>
              <a:rPr lang="pt-BR" sz="3600" dirty="0">
                <a:solidFill>
                  <a:schemeClr val="bg1"/>
                </a:solidFill>
              </a:rPr>
              <a:t>Are </a:t>
            </a:r>
            <a:r>
              <a:rPr lang="pt-BR" sz="3600" dirty="0" err="1">
                <a:solidFill>
                  <a:schemeClr val="bg1"/>
                </a:solidFill>
              </a:rPr>
              <a:t>you</a:t>
            </a:r>
            <a:r>
              <a:rPr lang="pt-BR" sz="3600" dirty="0">
                <a:solidFill>
                  <a:schemeClr val="bg1"/>
                </a:solidFill>
              </a:rPr>
              <a:t> </a:t>
            </a:r>
            <a:r>
              <a:rPr lang="pt-BR" sz="3600" dirty="0" err="1">
                <a:solidFill>
                  <a:schemeClr val="bg1"/>
                </a:solidFill>
              </a:rPr>
              <a:t>willing</a:t>
            </a:r>
            <a:r>
              <a:rPr lang="pt-BR" sz="3600" dirty="0">
                <a:solidFill>
                  <a:schemeClr val="bg1"/>
                </a:solidFill>
              </a:rPr>
              <a:t> </a:t>
            </a:r>
            <a:r>
              <a:rPr lang="pt-BR" sz="3600" dirty="0" err="1">
                <a:solidFill>
                  <a:schemeClr val="bg1"/>
                </a:solidFill>
              </a:rPr>
              <a:t>to</a:t>
            </a:r>
            <a:r>
              <a:rPr lang="pt-BR" sz="3600" dirty="0">
                <a:solidFill>
                  <a:schemeClr val="bg1"/>
                </a:solidFill>
              </a:rPr>
              <a:t> </a:t>
            </a:r>
            <a:r>
              <a:rPr lang="pt-BR" sz="3600" dirty="0" err="1">
                <a:solidFill>
                  <a:schemeClr val="bg1"/>
                </a:solidFill>
              </a:rPr>
              <a:t>surrender</a:t>
            </a:r>
            <a:r>
              <a:rPr lang="pt-BR" sz="3600" dirty="0">
                <a:solidFill>
                  <a:schemeClr val="bg1"/>
                </a:solidFill>
              </a:rPr>
              <a:t> </a:t>
            </a:r>
          </a:p>
          <a:p>
            <a:pPr marL="0" indent="0" algn="ctr">
              <a:buNone/>
            </a:pPr>
            <a:r>
              <a:rPr lang="pt-BR" sz="3600" dirty="0" err="1">
                <a:solidFill>
                  <a:schemeClr val="bg1"/>
                </a:solidFill>
              </a:rPr>
              <a:t>all</a:t>
            </a:r>
            <a:r>
              <a:rPr lang="pt-BR" sz="3600" dirty="0">
                <a:solidFill>
                  <a:schemeClr val="bg1"/>
                </a:solidFill>
              </a:rPr>
              <a:t> </a:t>
            </a:r>
            <a:r>
              <a:rPr lang="pt-BR" sz="3600" dirty="0" err="1">
                <a:solidFill>
                  <a:schemeClr val="bg1"/>
                </a:solidFill>
              </a:rPr>
              <a:t>the</a:t>
            </a:r>
            <a:r>
              <a:rPr lang="pt-BR" sz="3600" dirty="0">
                <a:solidFill>
                  <a:schemeClr val="bg1"/>
                </a:solidFill>
              </a:rPr>
              <a:t> </a:t>
            </a:r>
            <a:r>
              <a:rPr lang="pt-BR" sz="3600" dirty="0" err="1">
                <a:solidFill>
                  <a:schemeClr val="bg1"/>
                </a:solidFill>
              </a:rPr>
              <a:t>cravings</a:t>
            </a:r>
            <a:r>
              <a:rPr lang="pt-BR" sz="3600" dirty="0">
                <a:solidFill>
                  <a:schemeClr val="bg1"/>
                </a:solidFill>
              </a:rPr>
              <a:t> </a:t>
            </a:r>
            <a:r>
              <a:rPr lang="pt-BR" sz="3600" dirty="0" err="1">
                <a:solidFill>
                  <a:schemeClr val="bg1"/>
                </a:solidFill>
              </a:rPr>
              <a:t>of</a:t>
            </a:r>
            <a:r>
              <a:rPr lang="pt-BR" sz="3600" dirty="0">
                <a:solidFill>
                  <a:schemeClr val="bg1"/>
                </a:solidFill>
              </a:rPr>
              <a:t> </a:t>
            </a:r>
            <a:r>
              <a:rPr lang="pt-BR" sz="3600" dirty="0" err="1">
                <a:solidFill>
                  <a:schemeClr val="bg1"/>
                </a:solidFill>
              </a:rPr>
              <a:t>your</a:t>
            </a:r>
            <a:r>
              <a:rPr lang="pt-BR" sz="3600" dirty="0">
                <a:solidFill>
                  <a:schemeClr val="bg1"/>
                </a:solidFill>
              </a:rPr>
              <a:t> soul </a:t>
            </a:r>
          </a:p>
          <a:p>
            <a:pPr marL="0" indent="0" algn="ctr">
              <a:buNone/>
            </a:pPr>
            <a:r>
              <a:rPr lang="pt-BR" sz="3600" dirty="0" err="1">
                <a:solidFill>
                  <a:schemeClr val="bg1"/>
                </a:solidFill>
              </a:rPr>
              <a:t>to</a:t>
            </a:r>
            <a:r>
              <a:rPr lang="pt-BR" sz="3600" dirty="0">
                <a:solidFill>
                  <a:schemeClr val="bg1"/>
                </a:solidFill>
              </a:rPr>
              <a:t> </a:t>
            </a:r>
            <a:r>
              <a:rPr lang="pt-BR" sz="3600" dirty="0" err="1">
                <a:solidFill>
                  <a:schemeClr val="bg1"/>
                </a:solidFill>
              </a:rPr>
              <a:t>God</a:t>
            </a:r>
            <a:r>
              <a:rPr lang="pt-BR" sz="3600" dirty="0">
                <a:solidFill>
                  <a:schemeClr val="bg1"/>
                </a:solidFill>
              </a:rPr>
              <a:t>?</a:t>
            </a:r>
          </a:p>
        </p:txBody>
      </p:sp>
    </p:spTree>
    <p:extLst>
      <p:ext uri="{BB962C8B-B14F-4D97-AF65-F5344CB8AC3E}">
        <p14:creationId xmlns:p14="http://schemas.microsoft.com/office/powerpoint/2010/main" val="21763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17344"/>
            <a:ext cx="7172202" cy="1325563"/>
          </a:xfrm>
        </p:spPr>
        <p:txBody>
          <a:bodyPr>
            <a:normAutofit/>
          </a:bodyPr>
          <a:lstStyle/>
          <a:p>
            <a:pPr algn="ctr"/>
            <a:r>
              <a:rPr lang="pt-BR" sz="3600" b="1" dirty="0">
                <a:solidFill>
                  <a:schemeClr val="bg1">
                    <a:lumMod val="95000"/>
                  </a:schemeClr>
                </a:solidFill>
                <a:latin typeface="APPLE CHANCERY" panose="03020702040506060504" pitchFamily="66" charset="-79"/>
                <a:cs typeface="APPLE CHANCERY" panose="03020702040506060504" pitchFamily="66" charset="-79"/>
              </a:rPr>
              <a:t>Do </a:t>
            </a:r>
            <a:r>
              <a:rPr lang="pt-BR" sz="3600" b="1" dirty="0" err="1">
                <a:solidFill>
                  <a:schemeClr val="bg1">
                    <a:lumMod val="95000"/>
                  </a:schemeClr>
                </a:solidFill>
                <a:latin typeface="APPLE CHANCERY" panose="03020702040506060504" pitchFamily="66" charset="-79"/>
                <a:cs typeface="APPLE CHANCERY" panose="03020702040506060504" pitchFamily="66" charset="-79"/>
              </a:rPr>
              <a:t>You</a:t>
            </a:r>
            <a:r>
              <a:rPr lang="pt-BR" sz="3600" b="1" dirty="0">
                <a:solidFill>
                  <a:schemeClr val="bg1">
                    <a:lumMod val="95000"/>
                  </a:schemeClr>
                </a:solidFill>
                <a:latin typeface="APPLE CHANCERY" panose="03020702040506060504" pitchFamily="66" charset="-79"/>
                <a:cs typeface="APPLE CHANCERY" panose="03020702040506060504" pitchFamily="66" charset="-79"/>
              </a:rPr>
              <a:t> </a:t>
            </a:r>
            <a:r>
              <a:rPr lang="pt-BR" sz="3600" b="1" dirty="0" err="1">
                <a:solidFill>
                  <a:schemeClr val="bg1">
                    <a:lumMod val="95000"/>
                  </a:schemeClr>
                </a:solidFill>
                <a:latin typeface="APPLE CHANCERY" panose="03020702040506060504" pitchFamily="66" charset="-79"/>
                <a:cs typeface="APPLE CHANCERY" panose="03020702040506060504" pitchFamily="66" charset="-79"/>
              </a:rPr>
              <a:t>Have</a:t>
            </a:r>
            <a:r>
              <a:rPr lang="pt-BR" sz="3600" b="1" dirty="0">
                <a:solidFill>
                  <a:schemeClr val="bg1">
                    <a:lumMod val="95000"/>
                  </a:schemeClr>
                </a:solidFill>
                <a:latin typeface="APPLE CHANCERY" panose="03020702040506060504" pitchFamily="66" charset="-79"/>
                <a:cs typeface="APPLE CHANCERY" panose="03020702040506060504" pitchFamily="66" charset="-79"/>
              </a:rPr>
              <a:t> </a:t>
            </a:r>
            <a:r>
              <a:rPr lang="pt-BR" sz="3600" b="1" dirty="0" err="1">
                <a:solidFill>
                  <a:schemeClr val="bg1">
                    <a:lumMod val="95000"/>
                  </a:schemeClr>
                </a:solidFill>
                <a:latin typeface="APPLE CHANCERY" panose="03020702040506060504" pitchFamily="66" charset="-79"/>
                <a:cs typeface="APPLE CHANCERY" panose="03020702040506060504" pitchFamily="66" charset="-79"/>
              </a:rPr>
              <a:t>Any</a:t>
            </a:r>
            <a:r>
              <a:rPr lang="pt-BR" sz="3600" b="1" dirty="0">
                <a:solidFill>
                  <a:schemeClr val="bg1">
                    <a:lumMod val="95000"/>
                  </a:schemeClr>
                </a:solidFill>
                <a:latin typeface="APPLE CHANCERY" panose="03020702040506060504" pitchFamily="66" charset="-79"/>
                <a:cs typeface="APPLE CHANCERY" panose="03020702040506060504" pitchFamily="66" charset="-79"/>
              </a:rPr>
              <a:t> </a:t>
            </a:r>
            <a:r>
              <a:rPr lang="pt-BR" sz="3600" b="1" dirty="0" err="1">
                <a:solidFill>
                  <a:schemeClr val="bg1">
                    <a:lumMod val="95000"/>
                  </a:schemeClr>
                </a:solidFill>
                <a:latin typeface="APPLE CHANCERY" panose="03020702040506060504" pitchFamily="66" charset="-79"/>
                <a:cs typeface="APPLE CHANCERY" panose="03020702040506060504" pitchFamily="66" charset="-79"/>
              </a:rPr>
              <a:t>Cravings</a:t>
            </a:r>
            <a:r>
              <a:rPr lang="pt-BR" sz="3600" b="1" dirty="0">
                <a:solidFill>
                  <a:schemeClr val="bg1">
                    <a:lumMod val="95000"/>
                  </a:schemeClr>
                </a:solidFill>
                <a:latin typeface="APPLE CHANCERY" panose="03020702040506060504" pitchFamily="66" charset="-79"/>
                <a:cs typeface="APPLE CHANCERY" panose="03020702040506060504" pitchFamily="66" charset="-79"/>
              </a:rPr>
              <a:t>?</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181496"/>
            <a:ext cx="9959109" cy="4170957"/>
          </a:xfrm>
        </p:spPr>
        <p:txBody>
          <a:bodyPr>
            <a:normAutofit/>
          </a:bodyPr>
          <a:lstStyle/>
          <a:p>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Cravings are not bad. </a:t>
            </a:r>
          </a:p>
          <a:p>
            <a:r>
              <a:rPr lang="en-US"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rPr>
              <a:t>They are </a:t>
            </a:r>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part of the human experience.</a:t>
            </a:r>
          </a:p>
          <a:p>
            <a:r>
              <a:rPr lang="en-US"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They indicate that our bodies need attention. </a:t>
            </a:r>
          </a:p>
          <a:p>
            <a:r>
              <a:rPr lang="en-US" kern="100" dirty="0">
                <a:solidFill>
                  <a:schemeClr val="bg1">
                    <a:lumMod val="95000"/>
                  </a:schemeClr>
                </a:solidFill>
                <a:latin typeface="Avenir Book" panose="02000503020000020003" pitchFamily="2" charset="0"/>
                <a:cs typeface="Times New Roman" panose="02020603050405020304" pitchFamily="18" charset="0"/>
              </a:rPr>
              <a:t>Craving food means our bodies need nutrition.</a:t>
            </a:r>
          </a:p>
          <a:p>
            <a:r>
              <a:rPr lang="en-US" kern="100" dirty="0">
                <a:solidFill>
                  <a:schemeClr val="bg1">
                    <a:lumMod val="95000"/>
                  </a:schemeClr>
                </a:solidFill>
                <a:latin typeface="Avenir Book" panose="02000503020000020003" pitchFamily="2" charset="0"/>
                <a:cs typeface="Times New Roman" panose="02020603050405020304" pitchFamily="18" charset="0"/>
              </a:rPr>
              <a:t>Cravings of the soul indicate that our inner person needs attention.</a:t>
            </a:r>
            <a:endParaRPr lang="pt-BR" dirty="0">
              <a:solidFill>
                <a:schemeClr val="bg1">
                  <a:lumMod val="95000"/>
                </a:schemeClr>
              </a:solidFill>
            </a:endParaRPr>
          </a:p>
        </p:txBody>
      </p:sp>
    </p:spTree>
    <p:extLst>
      <p:ext uri="{BB962C8B-B14F-4D97-AF65-F5344CB8AC3E}">
        <p14:creationId xmlns:p14="http://schemas.microsoft.com/office/powerpoint/2010/main" val="4018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8BF4-259B-843D-0FA1-ACB0AE9F744C}"/>
              </a:ext>
            </a:extLst>
          </p:cNvPr>
          <p:cNvSpPr>
            <a:spLocks noGrp="1"/>
          </p:cNvSpPr>
          <p:nvPr>
            <p:ph type="title"/>
          </p:nvPr>
        </p:nvSpPr>
        <p:spPr>
          <a:xfrm>
            <a:off x="3676454" y="217344"/>
            <a:ext cx="6548200" cy="1498334"/>
          </a:xfrm>
        </p:spPr>
        <p:txBody>
          <a:bodyPr>
            <a:normAutofit/>
          </a:bodyPr>
          <a:lstStyle/>
          <a:p>
            <a:pPr algn="ctr"/>
            <a:r>
              <a:rPr lang="pt-BR" sz="3600" b="1" dirty="0" err="1">
                <a:solidFill>
                  <a:srgbClr val="C00000"/>
                </a:solidFill>
                <a:latin typeface="APPLE CHANCERY" panose="03020702040506060504" pitchFamily="66" charset="-79"/>
                <a:cs typeface="APPLE CHANCERY" panose="03020702040506060504" pitchFamily="66" charset="-79"/>
              </a:rPr>
              <a:t>Three</a:t>
            </a:r>
            <a:r>
              <a:rPr lang="pt-BR" sz="3600" b="1" dirty="0">
                <a:solidFill>
                  <a:srgbClr val="C00000"/>
                </a:solidFill>
                <a:latin typeface="APPLE CHANCERY" panose="03020702040506060504" pitchFamily="66" charset="-79"/>
                <a:cs typeface="APPLE CHANCERY" panose="03020702040506060504" pitchFamily="66" charset="-79"/>
              </a:rPr>
              <a:t> </a:t>
            </a:r>
            <a:r>
              <a:rPr lang="pt-BR" sz="3600" b="1" dirty="0" err="1">
                <a:solidFill>
                  <a:srgbClr val="C00000"/>
                </a:solidFill>
                <a:latin typeface="APPLE CHANCERY" panose="03020702040506060504" pitchFamily="66" charset="-79"/>
                <a:cs typeface="APPLE CHANCERY" panose="03020702040506060504" pitchFamily="66" charset="-79"/>
              </a:rPr>
              <a:t>I’s</a:t>
            </a:r>
            <a:endParaRPr lang="pt-BR" sz="36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a16="http://schemas.microsoft.com/office/drawing/2014/main" id="{2C1C3EDA-F19F-FB3F-E503-1DFBA40DAF48}"/>
              </a:ext>
            </a:extLst>
          </p:cNvPr>
          <p:cNvSpPr>
            <a:spLocks noGrp="1"/>
          </p:cNvSpPr>
          <p:nvPr>
            <p:ph idx="1"/>
          </p:nvPr>
        </p:nvSpPr>
        <p:spPr>
          <a:xfrm>
            <a:off x="3676454" y="2263511"/>
            <a:ext cx="6548201" cy="3322949"/>
          </a:xfrm>
        </p:spPr>
        <p:txBody>
          <a:bodyPr>
            <a:normAutofit/>
          </a:bodyPr>
          <a:lstStyle/>
          <a:p>
            <a:pPr algn="ctr"/>
            <a:r>
              <a:rPr lang="pt-BR" sz="3200" dirty="0" err="1">
                <a:solidFill>
                  <a:srgbClr val="C00000"/>
                </a:solidFill>
              </a:rPr>
              <a:t>Identity</a:t>
            </a:r>
            <a:endParaRPr lang="pt-BR" sz="3200" dirty="0">
              <a:solidFill>
                <a:srgbClr val="C00000"/>
              </a:solidFill>
            </a:endParaRPr>
          </a:p>
          <a:p>
            <a:pPr marL="0" indent="0" algn="ctr">
              <a:buNone/>
            </a:pPr>
            <a:endParaRPr lang="pt-BR" sz="3200" dirty="0">
              <a:solidFill>
                <a:srgbClr val="C00000"/>
              </a:solidFill>
            </a:endParaRPr>
          </a:p>
          <a:p>
            <a:pPr algn="ctr"/>
            <a:r>
              <a:rPr lang="pt-BR" sz="3200" dirty="0" err="1">
                <a:solidFill>
                  <a:srgbClr val="C00000"/>
                </a:solidFill>
              </a:rPr>
              <a:t>Intimacy</a:t>
            </a:r>
            <a:endParaRPr lang="pt-BR" sz="3200" dirty="0">
              <a:solidFill>
                <a:srgbClr val="C00000"/>
              </a:solidFill>
            </a:endParaRPr>
          </a:p>
          <a:p>
            <a:pPr marL="0" indent="0" algn="ctr">
              <a:buNone/>
            </a:pPr>
            <a:endParaRPr lang="pt-BR" sz="3200" dirty="0">
              <a:solidFill>
                <a:srgbClr val="C00000"/>
              </a:solidFill>
            </a:endParaRPr>
          </a:p>
          <a:p>
            <a:pPr algn="ctr"/>
            <a:r>
              <a:rPr lang="pt-BR" sz="3200" dirty="0" err="1">
                <a:solidFill>
                  <a:srgbClr val="C00000"/>
                </a:solidFill>
              </a:rPr>
              <a:t>Intention</a:t>
            </a:r>
            <a:endParaRPr lang="pt-BR" sz="3200" dirty="0">
              <a:solidFill>
                <a:srgbClr val="C00000"/>
              </a:solidFill>
            </a:endParaRPr>
          </a:p>
        </p:txBody>
      </p:sp>
    </p:spTree>
    <p:extLst>
      <p:ext uri="{BB962C8B-B14F-4D97-AF65-F5344CB8AC3E}">
        <p14:creationId xmlns:p14="http://schemas.microsoft.com/office/powerpoint/2010/main" val="304849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91440" y="231889"/>
            <a:ext cx="4919196" cy="1113586"/>
          </a:xfrm>
        </p:spPr>
        <p:txBody>
          <a:bodyPr>
            <a:normAutofit fontScale="90000"/>
          </a:bodyPr>
          <a:lstStyle/>
          <a:p>
            <a:pPr algn="ctr"/>
            <a:b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1. IDENTITY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panose="00000500000000000000" pitchFamily="50" charset="0"/>
            </a:endParaRP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1875934"/>
            <a:ext cx="9959109" cy="4476519"/>
          </a:xfrm>
        </p:spPr>
        <p:txBody>
          <a:bodyPr/>
          <a:lstStyle/>
          <a:p>
            <a:r>
              <a:rPr lang="en-US"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Who Am I?</a:t>
            </a:r>
            <a:br>
              <a:rPr lang="en-US" b="1"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en-US" b="1"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endParaRPr lang="en-US" sz="18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sz="24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Without knowledge of self, there is no knowledge of God. </a:t>
            </a:r>
          </a:p>
          <a:p>
            <a:pPr marL="0" indent="0" algn="ctr">
              <a:buNone/>
            </a:pPr>
            <a:r>
              <a:rPr lang="en-US" sz="24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Without knowledge of God, there is no knowledge of self. </a:t>
            </a:r>
          </a:p>
          <a:p>
            <a:pPr marL="0" indent="0" algn="r">
              <a:buNone/>
            </a:pPr>
            <a:r>
              <a:rPr lang="en-US" sz="24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—Attributed to John Calvin</a:t>
            </a:r>
            <a:endParaRPr lang="pt-BR" sz="2400" dirty="0">
              <a:solidFill>
                <a:schemeClr val="bg1">
                  <a:lumMod val="95000"/>
                </a:schemeClr>
              </a:solidFill>
            </a:endParaRPr>
          </a:p>
        </p:txBody>
      </p:sp>
    </p:spTree>
    <p:extLst>
      <p:ext uri="{BB962C8B-B14F-4D97-AF65-F5344CB8AC3E}">
        <p14:creationId xmlns:p14="http://schemas.microsoft.com/office/powerpoint/2010/main" val="398029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29365C48-882A-198B-B325-5A51999461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1F1E2DA-9B73-38CF-A61C-296DD6B648CE}"/>
              </a:ext>
            </a:extLst>
          </p:cNvPr>
          <p:cNvSpPr>
            <a:spLocks noGrp="1"/>
          </p:cNvSpPr>
          <p:nvPr>
            <p:ph type="title"/>
          </p:nvPr>
        </p:nvSpPr>
        <p:spPr>
          <a:xfrm>
            <a:off x="3676454" y="217344"/>
            <a:ext cx="6548200" cy="1498334"/>
          </a:xfrm>
        </p:spPr>
        <p:txBody>
          <a:bodyPr>
            <a:normAutofit/>
          </a:bodyPr>
          <a:lstStyle/>
          <a:p>
            <a:pPr algn="ctr"/>
            <a:b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Who Are You? </a:t>
            </a:r>
            <a:r>
              <a:rPr lang="en-US" sz="3200" b="1"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Who Are We? </a:t>
            </a:r>
            <a:b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endParaRPr lang="pt-BR" sz="32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a16="http://schemas.microsoft.com/office/drawing/2014/main" id="{496E5393-C61C-D9DE-206D-6C88B880A19D}"/>
              </a:ext>
            </a:extLst>
          </p:cNvPr>
          <p:cNvSpPr>
            <a:spLocks noGrp="1"/>
          </p:cNvSpPr>
          <p:nvPr>
            <p:ph idx="1"/>
          </p:nvPr>
        </p:nvSpPr>
        <p:spPr>
          <a:xfrm>
            <a:off x="3622571" y="1715678"/>
            <a:ext cx="6548201" cy="3993597"/>
          </a:xfrm>
        </p:spPr>
        <p:txBody>
          <a:bodyPr/>
          <a:lstStyle/>
          <a:p>
            <a:pPr marL="0" indent="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For we are His workmanship, created in Christ Jesus for good works, which God prepared beforehand that we should walk in them. </a:t>
            </a:r>
          </a:p>
          <a:p>
            <a:pPr marL="0" indent="0" algn="r">
              <a:buNone/>
            </a:pPr>
            <a:r>
              <a:rPr lang="en-US" sz="24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rPr>
              <a:t>—</a:t>
            </a:r>
            <a:r>
              <a:rPr lang="en-US" sz="24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Ephesians 2:10, NKJV</a:t>
            </a:r>
          </a:p>
          <a:p>
            <a:pPr marL="0" indent="0" algn="ctr">
              <a:buNone/>
            </a:pPr>
            <a:endParaRPr lang="en-US" sz="24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endParaRPr lang="en-US" sz="24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en-US" sz="18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 Greek, the word ”workmanship</a:t>
            </a:r>
            <a:r>
              <a:rPr lang="en-US" sz="1800" i="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18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means</a:t>
            </a:r>
            <a:r>
              <a:rPr lang="en-US" sz="18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18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”masterpiece or poem.”</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40784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B1F2E233-5671-7A00-E0F1-7345C30344B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B5777E-8DD7-3F8A-37A5-F221676E6256}"/>
              </a:ext>
            </a:extLst>
          </p:cNvPr>
          <p:cNvSpPr>
            <a:spLocks noGrp="1"/>
          </p:cNvSpPr>
          <p:nvPr>
            <p:ph type="title"/>
          </p:nvPr>
        </p:nvSpPr>
        <p:spPr>
          <a:xfrm>
            <a:off x="91440" y="231889"/>
            <a:ext cx="4919196" cy="1113586"/>
          </a:xfrm>
        </p:spPr>
        <p:txBody>
          <a:bodyPr>
            <a:normAutofit fontScale="90000"/>
          </a:bodyPr>
          <a:lstStyle/>
          <a:p>
            <a:pPr algn="ctr"/>
            <a:b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2. INTIMACY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latin typeface="Montserrat" panose="00000500000000000000" pitchFamily="50" charset="0"/>
            </a:endParaRPr>
          </a:p>
        </p:txBody>
      </p:sp>
      <p:sp>
        <p:nvSpPr>
          <p:cNvPr id="5" name="Content Placeholder 2">
            <a:extLst>
              <a:ext uri="{FF2B5EF4-FFF2-40B4-BE49-F238E27FC236}">
                <a16:creationId xmlns:a16="http://schemas.microsoft.com/office/drawing/2014/main" id="{0DC4C13C-275E-83AB-3893-17F4BA0BE057}"/>
              </a:ext>
            </a:extLst>
          </p:cNvPr>
          <p:cNvSpPr>
            <a:spLocks noGrp="1"/>
          </p:cNvSpPr>
          <p:nvPr>
            <p:ph idx="1"/>
          </p:nvPr>
        </p:nvSpPr>
        <p:spPr>
          <a:xfrm>
            <a:off x="265546" y="1875934"/>
            <a:ext cx="9844809" cy="4476519"/>
          </a:xfrm>
        </p:spPr>
        <p:txBody>
          <a:bodyPr/>
          <a:lstStyle/>
          <a:p>
            <a:pPr marL="0" marR="0">
              <a:buNone/>
            </a:pPr>
            <a:endParaRPr lang="en-US" sz="24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buNone/>
            </a:pPr>
            <a:endParaRPr lang="en-US" sz="2400" kern="100" dirty="0">
              <a:solidFill>
                <a:schemeClr val="bg1">
                  <a:lumMod val="9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a:buNone/>
            </a:pPr>
            <a:r>
              <a:rPr lang="en-US" sz="24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p>
          <a:p>
            <a:pPr marL="0" algn="r">
              <a:buNone/>
            </a:pPr>
            <a:r>
              <a:rPr lang="en-US" sz="2400"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—John 15:5, NKJV</a:t>
            </a: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marR="0">
              <a:buNone/>
            </a:pPr>
            <a:endParaRPr lang="en-US" sz="1800" kern="100" dirty="0">
              <a:latin typeface="Avenir Book" panose="02000503020000020003" pitchFamily="2" charset="0"/>
              <a:ea typeface="Calibri" panose="020F0502020204030204" pitchFamily="34" charset="0"/>
              <a:cs typeface="Times New Roman" panose="02020603050405020304" pitchFamily="18" charset="0"/>
            </a:endParaRPr>
          </a:p>
          <a:p>
            <a:pPr marL="0" marR="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Greek verb for the word “abides” means “to stay in place, to be continually present.”</a:t>
            </a:r>
            <a:endParaRPr lang="en-US"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2400" dirty="0">
              <a:solidFill>
                <a:schemeClr val="bg1">
                  <a:lumMod val="95000"/>
                </a:schemeClr>
              </a:solidFill>
            </a:endParaRPr>
          </a:p>
        </p:txBody>
      </p:sp>
    </p:spTree>
    <p:extLst>
      <p:ext uri="{BB962C8B-B14F-4D97-AF65-F5344CB8AC3E}">
        <p14:creationId xmlns:p14="http://schemas.microsoft.com/office/powerpoint/2010/main" val="231104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03D59855-E8B9-3B4E-EEC2-E799F51361D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EB4EC5-8A0C-3F35-E1ED-BFF221D1E728}"/>
              </a:ext>
            </a:extLst>
          </p:cNvPr>
          <p:cNvSpPr>
            <a:spLocks noGrp="1"/>
          </p:cNvSpPr>
          <p:nvPr>
            <p:ph type="title"/>
          </p:nvPr>
        </p:nvSpPr>
        <p:spPr>
          <a:xfrm>
            <a:off x="3676454" y="217344"/>
            <a:ext cx="6548200" cy="1498334"/>
          </a:xfrm>
        </p:spPr>
        <p:txBody>
          <a:bodyPr>
            <a:normAutofit fontScale="90000"/>
          </a:bodyPr>
          <a:lstStyle/>
          <a:p>
            <a:pPr algn="ctr"/>
            <a:b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r>
              <a:rPr lang="en-US" sz="3600" i="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How Can We Abide in Jesus?</a:t>
            </a:r>
            <a:br>
              <a:rPr lang="en-US" sz="3600" b="1" i="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br>
            <a:endParaRPr lang="pt-BR" sz="3600" b="1" i="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a16="http://schemas.microsoft.com/office/drawing/2014/main" id="{E76480ED-804F-E6F7-7CAD-17C61209CD6A}"/>
              </a:ext>
            </a:extLst>
          </p:cNvPr>
          <p:cNvSpPr>
            <a:spLocks noGrp="1"/>
          </p:cNvSpPr>
          <p:nvPr>
            <p:ph idx="1"/>
          </p:nvPr>
        </p:nvSpPr>
        <p:spPr>
          <a:xfrm>
            <a:off x="3676454" y="1622161"/>
            <a:ext cx="6548201" cy="4851376"/>
          </a:xfrm>
        </p:spPr>
        <p:txBody>
          <a:bodyPr/>
          <a:lstStyle/>
          <a:p>
            <a:pPr marL="0" indent="0">
              <a:buNone/>
            </a:pPr>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buNone/>
            </a:pPr>
            <a:r>
              <a:rPr lang="en-US" sz="2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ABIDE:</a:t>
            </a:r>
          </a:p>
          <a:p>
            <a:pPr marL="400050" marR="0">
              <a:buNone/>
            </a:pPr>
            <a:r>
              <a:rPr lang="en-US" sz="1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A:</a:t>
            </a:r>
            <a:r>
              <a:rPr lang="en-US" sz="1800" b="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Always seek His presence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(Matthew 6:33)</a:t>
            </a:r>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—Make seeking God the priority in your daily life.</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0050" marR="0">
              <a:buNone/>
            </a:pPr>
            <a:r>
              <a:rPr lang="en-US" sz="1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B:</a:t>
            </a:r>
            <a:r>
              <a:rPr lang="en-US" sz="1800" b="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Believe in His promises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(John 15:7)</a:t>
            </a:r>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—Trust in the promises God has made to you.</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0050" marR="0">
              <a:buNone/>
            </a:pPr>
            <a:r>
              <a:rPr lang="en-US" sz="1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I:</a:t>
            </a:r>
            <a:r>
              <a:rPr lang="en-US" sz="1800" b="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Intimately walk with Him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(John 15:4)</a:t>
            </a:r>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—Develop a close, personal relationship with Jesus.</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0050" marR="0">
              <a:buNone/>
            </a:pPr>
            <a:r>
              <a:rPr lang="en-US" sz="1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D:</a:t>
            </a:r>
            <a:r>
              <a:rPr lang="en-US" sz="1800" b="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Depend on His strength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(2 Corinthians 12:9)</a:t>
            </a:r>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—Rely on God’s strength in times of weakness.</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0">
              <a:lnSpc>
                <a:spcPct val="100000"/>
              </a:lnSpc>
              <a:buNone/>
            </a:pPr>
            <a:r>
              <a:rPr lang="en-US" sz="1800" b="1" kern="100" dirty="0">
                <a:solidFill>
                  <a:schemeClr val="bg1">
                    <a:lumMod val="95000"/>
                  </a:schemeClr>
                </a:solidFill>
                <a:effectLst/>
                <a:latin typeface="Avenir Book" panose="02000503020000020003" pitchFamily="2" charset="0"/>
                <a:ea typeface="Calibri" panose="020F0502020204030204" pitchFamily="34" charset="0"/>
                <a:cs typeface="Times New Roman" panose="02020603050405020304" pitchFamily="18" charset="0"/>
              </a:rPr>
              <a:t>E:</a:t>
            </a:r>
            <a:r>
              <a:rPr lang="en-US" sz="1800" b="1"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Endure in faith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(Hebrews 10:23)</a:t>
            </a:r>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—Stay steadfast in your </a:t>
            </a:r>
          </a:p>
          <a:p>
            <a:pPr marL="171450" marR="0" indent="0">
              <a:lnSpc>
                <a:spcPct val="100000"/>
              </a:lnSpc>
              <a:buNone/>
            </a:pPr>
            <a:r>
              <a:rPr lang="en-US" sz="18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faith, even during difficult times.</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27831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446EB28A-C590-74D8-3FE7-399DC05A6D0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81021FD-DA73-2A45-D467-3C0D43447F3F}"/>
              </a:ext>
            </a:extLst>
          </p:cNvPr>
          <p:cNvSpPr>
            <a:spLocks noGrp="1"/>
          </p:cNvSpPr>
          <p:nvPr>
            <p:ph idx="1"/>
          </p:nvPr>
        </p:nvSpPr>
        <p:spPr>
          <a:xfrm>
            <a:off x="3728408" y="1497256"/>
            <a:ext cx="6548201" cy="4821282"/>
          </a:xfrm>
        </p:spPr>
        <p:txBody>
          <a:bodyPr/>
          <a:lstStyle/>
          <a:p>
            <a:endParaRPr lang="en-US" sz="1800" kern="100" dirty="0">
              <a:effectLst/>
              <a:latin typeface="Avenir Book" panose="02000503020000020003" pitchFamily="2" charset="0"/>
              <a:ea typeface="Calibri" panose="020F0502020204030204" pitchFamily="34" charset="0"/>
              <a:cs typeface="Times New Roman" panose="02020603050405020304" pitchFamily="18" charset="0"/>
            </a:endParaRPr>
          </a:p>
          <a:p>
            <a:endParaRPr lang="en-US" sz="1800" kern="100" dirty="0">
              <a:latin typeface="Avenir Book" panose="02000503020000020003" pitchFamily="2" charset="0"/>
              <a:ea typeface="Calibri" panose="020F0502020204030204" pitchFamily="34" charset="0"/>
              <a:cs typeface="Times New Roman" panose="02020603050405020304" pitchFamily="18" charset="0"/>
            </a:endParaRPr>
          </a:p>
          <a:p>
            <a:r>
              <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When Jesus decided to visit Martha and Mary, Martha was busy with preparations, but Mary chose to sit at Jesus’ feet and listen to Him. </a:t>
            </a:r>
          </a:p>
          <a:p>
            <a:pPr marL="0" indent="0">
              <a:buNone/>
            </a:pPr>
            <a:endParaRPr lang="en-US" sz="1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r>
              <a:rPr lang="en-US" sz="18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rPr>
              <a:t>“And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Jesus answered and said to her, </a:t>
            </a:r>
            <a:r>
              <a:rPr lang="en-US" sz="1800" kern="100" dirty="0">
                <a:solidFill>
                  <a:srgbClr val="C00000"/>
                </a:solidFill>
                <a:latin typeface="Avenir Book" panose="02000503020000020003" pitchFamily="2" charset="0"/>
                <a:ea typeface="Calibri" panose="020F0502020204030204" pitchFamily="34" charset="0"/>
                <a:cs typeface="Times New Roman" panose="02020603050405020304" pitchFamily="18" charset="0"/>
              </a:rPr>
              <a:t>‘</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Martha, Martha, you are worried and troubled about many things.</a:t>
            </a:r>
            <a:r>
              <a:rPr lang="en-US" sz="1800" b="1" kern="100" baseline="300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1800" kern="100" dirty="0">
                <a:solidFill>
                  <a:srgbClr val="C00000"/>
                </a:solidFill>
                <a:effectLst/>
                <a:latin typeface="Avenir Book" panose="02000503020000020003" pitchFamily="2" charset="0"/>
                <a:ea typeface="Calibri" panose="020F0502020204030204" pitchFamily="34" charset="0"/>
                <a:cs typeface="Times New Roman" panose="02020603050405020304" pitchFamily="18" charset="0"/>
              </a:rPr>
              <a:t>But one thing is needed, and Mary has chosen that good part, which will not be taken away from her’ ” (Luke 10:41, 42, NKJV).</a:t>
            </a: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54668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7222CA6-F49E-7AFE-46FB-B4001EEF2E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A44315-C4B5-5DAC-D1AB-3593E0C85053}"/>
              </a:ext>
            </a:extLst>
          </p:cNvPr>
          <p:cNvSpPr>
            <a:spLocks noGrp="1"/>
          </p:cNvSpPr>
          <p:nvPr>
            <p:ph type="title"/>
          </p:nvPr>
        </p:nvSpPr>
        <p:spPr>
          <a:xfrm>
            <a:off x="3676454" y="217344"/>
            <a:ext cx="6548200" cy="1498334"/>
          </a:xfrm>
        </p:spPr>
        <p:txBody>
          <a:bodyPr>
            <a:normAutofit/>
          </a:bodyPr>
          <a:lstStyle/>
          <a:p>
            <a:pPr algn="ctr"/>
            <a:r>
              <a:rPr lang="en-US" sz="3200" b="1" kern="1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What Was the “One Thing” That Martha Needed?</a:t>
            </a:r>
            <a:endParaRPr lang="pt-BR" sz="3200" b="1" dirty="0">
              <a:solidFill>
                <a:srgbClr val="C00000"/>
              </a:solidFill>
              <a:latin typeface="APPLE CHANCERY" panose="03020702040506060504" pitchFamily="66" charset="-79"/>
              <a:cs typeface="APPLE CHANCERY" panose="03020702040506060504" pitchFamily="66" charset="-79"/>
            </a:endParaRPr>
          </a:p>
        </p:txBody>
      </p:sp>
      <p:sp>
        <p:nvSpPr>
          <p:cNvPr id="5" name="Content Placeholder 2">
            <a:extLst>
              <a:ext uri="{FF2B5EF4-FFF2-40B4-BE49-F238E27FC236}">
                <a16:creationId xmlns:a16="http://schemas.microsoft.com/office/drawing/2014/main" id="{3476B503-4B67-22DE-4D7E-9017A9610D92}"/>
              </a:ext>
            </a:extLst>
          </p:cNvPr>
          <p:cNvSpPr>
            <a:spLocks noGrp="1"/>
          </p:cNvSpPr>
          <p:nvPr>
            <p:ph idx="1"/>
          </p:nvPr>
        </p:nvSpPr>
        <p:spPr>
          <a:xfrm>
            <a:off x="3676454" y="1941539"/>
            <a:ext cx="6548201" cy="3906017"/>
          </a:xfrm>
        </p:spPr>
        <p:txBody>
          <a:bodyPr/>
          <a:lstStyle/>
          <a:p>
            <a:pPr marL="0" marR="0" indent="457200">
              <a:buNone/>
            </a:pPr>
            <a:endParaRPr lang="en-US" sz="1800" kern="100" dirty="0">
              <a:latin typeface="Avenir Book" panose="02000503020000020003" pitchFamily="2" charset="0"/>
              <a:ea typeface="Calibri" panose="020F0502020204030204" pitchFamily="34" charset="0"/>
              <a:cs typeface="Times New Roman" panose="02020603050405020304" pitchFamily="18" charset="0"/>
            </a:endParaRPr>
          </a:p>
          <a:p>
            <a:pPr marL="0" marR="0" indent="457200">
              <a:buNone/>
            </a:pP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“one thing” that Martha needed was a calm, devotional spirit, a deeper anxiety for knowledge concerning the future, immortal life, and the graces necessary for spiritual advancement. She needed less anxiety for the things which pass away, and more for those things which endure forever.</a:t>
            </a:r>
          </a:p>
          <a:p>
            <a:pPr marL="0" marR="0" indent="457200" algn="r">
              <a:buNone/>
            </a:pPr>
            <a:r>
              <a:rPr lang="en-US" sz="18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r>
              <a:rPr lang="en-CA"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Ellen G. White, </a:t>
            </a:r>
            <a:r>
              <a:rPr lang="en-CA" sz="1800" i="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Desire of Ages</a:t>
            </a:r>
            <a:r>
              <a:rPr lang="en-CA"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524</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70820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1346</TotalTime>
  <Words>1674</Words>
  <Application>Microsoft Macintosh PowerPoint</Application>
  <PresentationFormat>Widescreen</PresentationFormat>
  <Paragraphs>116</Paragraphs>
  <Slides>14</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APPLE CHANCERY</vt:lpstr>
      <vt:lpstr>Aptos</vt:lpstr>
      <vt:lpstr>Arial</vt:lpstr>
      <vt:lpstr>Avenir Book</vt:lpstr>
      <vt:lpstr>Calibri</vt:lpstr>
      <vt:lpstr>Calibri Light</vt:lpstr>
      <vt:lpstr>Cambria</vt:lpstr>
      <vt:lpstr>Century</vt:lpstr>
      <vt:lpstr>Montserrat</vt:lpstr>
      <vt:lpstr>Montserrat ExtraBold</vt:lpstr>
      <vt:lpstr>Montserrat Light</vt:lpstr>
      <vt:lpstr>Montserrat Medium</vt:lpstr>
      <vt:lpstr>Wingdings</vt:lpstr>
      <vt:lpstr>Office Theme</vt:lpstr>
      <vt:lpstr>For we are His workmanship, created in Christ Jesus for good works, which God prepared beforehand that we should walk in them.   —Ephesians 2:10, NKJV</vt:lpstr>
      <vt:lpstr>Do You Have Any Cravings?</vt:lpstr>
      <vt:lpstr>Three I’s</vt:lpstr>
      <vt:lpstr> 1. IDENTITY </vt:lpstr>
      <vt:lpstr> Who Are You? Who Are We?  </vt:lpstr>
      <vt:lpstr> 2. INTIMACY </vt:lpstr>
      <vt:lpstr> How Can We Abide in Jesus? </vt:lpstr>
      <vt:lpstr>PowerPoint Presentation</vt:lpstr>
      <vt:lpstr>What Was the “One Thing” That Martha Needed?</vt:lpstr>
      <vt:lpstr> 3. INTENTION </vt:lpstr>
      <vt:lpstr>What Is Your Legacy? </vt:lpstr>
      <vt:lpstr>Longing for God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Diaz-Vazquez, Celeste</cp:lastModifiedBy>
  <cp:revision>17</cp:revision>
  <dcterms:created xsi:type="dcterms:W3CDTF">2023-02-14T12:16:54Z</dcterms:created>
  <dcterms:modified xsi:type="dcterms:W3CDTF">2025-03-27T20:09:56Z</dcterms:modified>
</cp:coreProperties>
</file>