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7" r:id="rId2"/>
    <p:sldId id="259" r:id="rId3"/>
    <p:sldId id="260" r:id="rId4"/>
    <p:sldId id="272" r:id="rId5"/>
    <p:sldId id="274" r:id="rId6"/>
    <p:sldId id="276" r:id="rId7"/>
    <p:sldId id="275"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6" r:id="rId27"/>
    <p:sldId id="295" r:id="rId28"/>
    <p:sldId id="273"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76"/>
    <p:restoredTop sz="94674"/>
  </p:normalViewPr>
  <p:slideViewPr>
    <p:cSldViewPr snapToGrid="0" snapToObjects="1">
      <p:cViewPr>
        <p:scale>
          <a:sx n="100" d="100"/>
          <a:sy n="100" d="100"/>
        </p:scale>
        <p:origin x="2328" y="6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5AFAF7-27C3-9E43-8286-D228CF495C2F}" type="datetimeFigureOut">
              <a:rPr lang="en-US" smtClean="0"/>
              <a:t>10/12/16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ACA688-6074-FE48-8D76-18CC6BA2135B}" type="slidenum">
              <a:rPr lang="en-US" smtClean="0"/>
              <a:t>‹#›</a:t>
            </a:fld>
            <a:endParaRPr lang="en-US"/>
          </a:p>
        </p:txBody>
      </p:sp>
    </p:spTree>
    <p:extLst>
      <p:ext uri="{BB962C8B-B14F-4D97-AF65-F5344CB8AC3E}">
        <p14:creationId xmlns:p14="http://schemas.microsoft.com/office/powerpoint/2010/main" val="1838897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2</a:t>
            </a:fld>
            <a:endParaRPr lang="en-US"/>
          </a:p>
        </p:txBody>
      </p:sp>
    </p:spTree>
    <p:extLst>
      <p:ext uri="{BB962C8B-B14F-4D97-AF65-F5344CB8AC3E}">
        <p14:creationId xmlns:p14="http://schemas.microsoft.com/office/powerpoint/2010/main" val="1919572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lot of these principals, research has found to be protective in decreasing substance use in youth.  </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11</a:t>
            </a:fld>
            <a:endParaRPr lang="en-US"/>
          </a:p>
        </p:txBody>
      </p:sp>
    </p:spTree>
    <p:extLst>
      <p:ext uri="{BB962C8B-B14F-4D97-AF65-F5344CB8AC3E}">
        <p14:creationId xmlns:p14="http://schemas.microsoft.com/office/powerpoint/2010/main" val="9352884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Ellen G. White teaches the importance</a:t>
            </a:r>
            <a:r>
              <a:rPr lang="en-US" baseline="0" dirty="0" smtClean="0"/>
              <a:t> of parents laying a foundation for a child’s development that then others such as teachers, mentors, and pastors can build upon.</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12</a:t>
            </a:fld>
            <a:endParaRPr lang="en-US"/>
          </a:p>
        </p:txBody>
      </p:sp>
    </p:spTree>
    <p:extLst>
      <p:ext uri="{BB962C8B-B14F-4D97-AF65-F5344CB8AC3E}">
        <p14:creationId xmlns:p14="http://schemas.microsoft.com/office/powerpoint/2010/main" val="2020633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2ACA688-6074-FE48-8D76-18CC6BA2135B}" type="slidenum">
              <a:rPr lang="en-US" smtClean="0"/>
              <a:t>13</a:t>
            </a:fld>
            <a:endParaRPr lang="en-US"/>
          </a:p>
        </p:txBody>
      </p:sp>
    </p:spTree>
    <p:extLst>
      <p:ext uri="{BB962C8B-B14F-4D97-AF65-F5344CB8AC3E}">
        <p14:creationId xmlns:p14="http://schemas.microsoft.com/office/powerpoint/2010/main" val="699093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32ACA688-6074-FE48-8D76-18CC6BA2135B}" type="slidenum">
              <a:rPr lang="en-US" smtClean="0"/>
              <a:t>14</a:t>
            </a:fld>
            <a:endParaRPr lang="en-US"/>
          </a:p>
        </p:txBody>
      </p:sp>
    </p:spTree>
    <p:extLst>
      <p:ext uri="{BB962C8B-B14F-4D97-AF65-F5344CB8AC3E}">
        <p14:creationId xmlns:p14="http://schemas.microsoft.com/office/powerpoint/2010/main" val="5942431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2ACA688-6074-FE48-8D76-18CC6BA2135B}" type="slidenum">
              <a:rPr lang="en-US" smtClean="0"/>
              <a:t>15</a:t>
            </a:fld>
            <a:endParaRPr lang="en-US"/>
          </a:p>
        </p:txBody>
      </p:sp>
    </p:spTree>
    <p:extLst>
      <p:ext uri="{BB962C8B-B14F-4D97-AF65-F5344CB8AC3E}">
        <p14:creationId xmlns:p14="http://schemas.microsoft.com/office/powerpoint/2010/main" val="6586994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Four main parenting styles – authoritative, authoritarian, permissive, and uninvolved.  Each will vary with levels of warmth and control.  </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16</a:t>
            </a:fld>
            <a:endParaRPr lang="en-US"/>
          </a:p>
        </p:txBody>
      </p:sp>
    </p:spTree>
    <p:extLst>
      <p:ext uri="{BB962C8B-B14F-4D97-AF65-F5344CB8AC3E}">
        <p14:creationId xmlns:p14="http://schemas.microsoft.com/office/powerpoint/2010/main" val="3588938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Uninvolved parenting</a:t>
            </a:r>
            <a:r>
              <a:rPr lang="en-US" baseline="0" dirty="0" smtClean="0"/>
              <a:t> is the most damaging to the developing child because it interferes with their ability to bond with others since they never bonded with their parents and then they have no rules to follow.  </a:t>
            </a:r>
          </a:p>
          <a:p>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17</a:t>
            </a:fld>
            <a:endParaRPr lang="en-US"/>
          </a:p>
        </p:txBody>
      </p:sp>
    </p:spTree>
    <p:extLst>
      <p:ext uri="{BB962C8B-B14F-4D97-AF65-F5344CB8AC3E}">
        <p14:creationId xmlns:p14="http://schemas.microsoft.com/office/powerpoint/2010/main" val="6051103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Family meals don’t have to be at supper times.  They can be at breakfast and on the weekends.  These family meals should be without the distraction</a:t>
            </a:r>
            <a:r>
              <a:rPr lang="en-US" baseline="0" dirty="0" smtClean="0"/>
              <a:t> of media or phones.  Parents need to set a good example themselves.  </a:t>
            </a:r>
          </a:p>
          <a:p>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18</a:t>
            </a:fld>
            <a:endParaRPr lang="en-US"/>
          </a:p>
        </p:txBody>
      </p:sp>
    </p:spTree>
    <p:extLst>
      <p:ext uri="{BB962C8B-B14F-4D97-AF65-F5344CB8AC3E}">
        <p14:creationId xmlns:p14="http://schemas.microsoft.com/office/powerpoint/2010/main" val="3026329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2ACA688-6074-FE48-8D76-18CC6BA2135B}" type="slidenum">
              <a:rPr lang="en-US" smtClean="0"/>
              <a:t>19</a:t>
            </a:fld>
            <a:endParaRPr lang="en-US"/>
          </a:p>
        </p:txBody>
      </p:sp>
    </p:spTree>
    <p:extLst>
      <p:ext uri="{BB962C8B-B14F-4D97-AF65-F5344CB8AC3E}">
        <p14:creationId xmlns:p14="http://schemas.microsoft.com/office/powerpoint/2010/main" val="20099975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2ACA688-6074-FE48-8D76-18CC6BA2135B}" type="slidenum">
              <a:rPr lang="en-US" smtClean="0"/>
              <a:t>20</a:t>
            </a:fld>
            <a:endParaRPr lang="en-US"/>
          </a:p>
        </p:txBody>
      </p:sp>
    </p:spTree>
    <p:extLst>
      <p:ext uri="{BB962C8B-B14F-4D97-AF65-F5344CB8AC3E}">
        <p14:creationId xmlns:p14="http://schemas.microsoft.com/office/powerpoint/2010/main" val="1753361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Three primary consequences.  Recreational use can lead to permanent damage or death and lowered inhibition that can lead to risky behaviors.  Recreational use can lead to drug abuse.  Prolonged substance abuse is linked to poor health outcomes.  Prolonged substance abuse can lead to addiction.  Addiction not only linked to health problems, but problems in other important areas of life.</a:t>
            </a:r>
            <a:endParaRPr lang="en-US" dirty="0"/>
          </a:p>
          <a:p>
            <a:endParaRPr lang="en-US" dirty="0" smtClean="0"/>
          </a:p>
        </p:txBody>
      </p:sp>
      <p:sp>
        <p:nvSpPr>
          <p:cNvPr id="4" name="Slide Number Placeholder 3"/>
          <p:cNvSpPr>
            <a:spLocks noGrp="1"/>
          </p:cNvSpPr>
          <p:nvPr>
            <p:ph type="sldNum" sz="quarter" idx="10"/>
          </p:nvPr>
        </p:nvSpPr>
        <p:spPr/>
        <p:txBody>
          <a:bodyPr/>
          <a:lstStyle/>
          <a:p>
            <a:fld id="{32ACA688-6074-FE48-8D76-18CC6BA2135B}" type="slidenum">
              <a:rPr lang="en-US" smtClean="0"/>
              <a:t>3</a:t>
            </a:fld>
            <a:endParaRPr lang="en-US"/>
          </a:p>
        </p:txBody>
      </p:sp>
    </p:spTree>
    <p:extLst>
      <p:ext uri="{BB962C8B-B14F-4D97-AF65-F5344CB8AC3E}">
        <p14:creationId xmlns:p14="http://schemas.microsoft.com/office/powerpoint/2010/main" val="11055126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a:t>
            </a:r>
            <a:r>
              <a:rPr lang="en-US" baseline="0" dirty="0" smtClean="0"/>
              <a:t> are high rates of children being raised in single parent homes.  </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21</a:t>
            </a:fld>
            <a:endParaRPr lang="en-US"/>
          </a:p>
        </p:txBody>
      </p:sp>
    </p:spTree>
    <p:extLst>
      <p:ext uri="{BB962C8B-B14F-4D97-AF65-F5344CB8AC3E}">
        <p14:creationId xmlns:p14="http://schemas.microsoft.com/office/powerpoint/2010/main" val="11884572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Single parents are not doomed to raise delinquent, substance using children.  What works for two parent</a:t>
            </a:r>
            <a:r>
              <a:rPr lang="en-US" baseline="0" dirty="0" smtClean="0"/>
              <a:t> homes, also helps in single parent homes.   Getting support is even more vital.  </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22</a:t>
            </a:fld>
            <a:endParaRPr lang="en-US"/>
          </a:p>
        </p:txBody>
      </p:sp>
    </p:spTree>
    <p:extLst>
      <p:ext uri="{BB962C8B-B14F-4D97-AF65-F5344CB8AC3E}">
        <p14:creationId xmlns:p14="http://schemas.microsoft.com/office/powerpoint/2010/main" val="4037702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Blended</a:t>
            </a:r>
            <a:r>
              <a:rPr lang="en-US" baseline="0" dirty="0" smtClean="0"/>
              <a:t> families can work, but one must be patient and flexible.  It takes time to adjust to new roles and to form relationships.  Step-fathers may not easily fit into the father role, same with step-mothers.  Look for opportunities to start new traditions with the new family, but honor old traditions too.</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23</a:t>
            </a:fld>
            <a:endParaRPr lang="en-US"/>
          </a:p>
        </p:txBody>
      </p:sp>
    </p:spTree>
    <p:extLst>
      <p:ext uri="{BB962C8B-B14F-4D97-AF65-F5344CB8AC3E}">
        <p14:creationId xmlns:p14="http://schemas.microsoft.com/office/powerpoint/2010/main" val="19619673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2ACA688-6074-FE48-8D76-18CC6BA2135B}" type="slidenum">
              <a:rPr lang="en-US" smtClean="0"/>
              <a:t>24</a:t>
            </a:fld>
            <a:endParaRPr lang="en-US"/>
          </a:p>
        </p:txBody>
      </p:sp>
    </p:spTree>
    <p:extLst>
      <p:ext uri="{BB962C8B-B14F-4D97-AF65-F5344CB8AC3E}">
        <p14:creationId xmlns:p14="http://schemas.microsoft.com/office/powerpoint/2010/main" val="6757895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Positive parenting also</a:t>
            </a:r>
            <a:r>
              <a:rPr lang="en-US" baseline="0" dirty="0" smtClean="0"/>
              <a:t> supports good mental health, but you can do everything right and a child still may end up abusing a substance.  There is a strong link between mental illness and substance abuse.  Sometimes it is hard to know which came first, the mental illness or the substance abuse.  Some with mental illness will self-medicate.  Your child may need professional help with their illness or substance problem.   Do not wait to get help.  </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25</a:t>
            </a:fld>
            <a:endParaRPr lang="en-US"/>
          </a:p>
        </p:txBody>
      </p:sp>
    </p:spTree>
    <p:extLst>
      <p:ext uri="{BB962C8B-B14F-4D97-AF65-F5344CB8AC3E}">
        <p14:creationId xmlns:p14="http://schemas.microsoft.com/office/powerpoint/2010/main" val="8091477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Realize even if your children use recreationally, it doesn’t mean they will become</a:t>
            </a:r>
            <a:r>
              <a:rPr lang="en-US" baseline="0" dirty="0" smtClean="0"/>
              <a:t> addicts.  Listen to what your children are saying, make adjustments if necessary.  Even if they end up with a substance using problem, what helps prevent, also aids in recovery.  Never give up hope!  </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26</a:t>
            </a:fld>
            <a:endParaRPr lang="en-US"/>
          </a:p>
        </p:txBody>
      </p:sp>
    </p:spTree>
    <p:extLst>
      <p:ext uri="{BB962C8B-B14F-4D97-AF65-F5344CB8AC3E}">
        <p14:creationId xmlns:p14="http://schemas.microsoft.com/office/powerpoint/2010/main" val="15459416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2ACA688-6074-FE48-8D76-18CC6BA2135B}" type="slidenum">
              <a:rPr lang="en-US" smtClean="0"/>
              <a:t>27</a:t>
            </a:fld>
            <a:endParaRPr lang="en-US"/>
          </a:p>
        </p:txBody>
      </p:sp>
    </p:spTree>
    <p:extLst>
      <p:ext uri="{BB962C8B-B14F-4D97-AF65-F5344CB8AC3E}">
        <p14:creationId xmlns:p14="http://schemas.microsoft.com/office/powerpoint/2010/main" val="681773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Adolescence is a</a:t>
            </a:r>
            <a:r>
              <a:rPr lang="en-US" baseline="0" dirty="0" smtClean="0"/>
              <a:t> very important time in human development.  Teens are gaining more independence, are mostly physically developed, but executive functioning which dictates ability to be aware of long-term consequences, is the last to develop.  When youth start abusing drugs, it actually stunts their emotional and even cognitive development.  With these overwhelming statistics and parents feeling like they are losing control of their teens, what can parents do?</a:t>
            </a:r>
          </a:p>
        </p:txBody>
      </p:sp>
      <p:sp>
        <p:nvSpPr>
          <p:cNvPr id="4" name="Slide Number Placeholder 3"/>
          <p:cNvSpPr>
            <a:spLocks noGrp="1"/>
          </p:cNvSpPr>
          <p:nvPr>
            <p:ph type="sldNum" sz="quarter" idx="10"/>
          </p:nvPr>
        </p:nvSpPr>
        <p:spPr/>
        <p:txBody>
          <a:bodyPr/>
          <a:lstStyle/>
          <a:p>
            <a:fld id="{32ACA688-6074-FE48-8D76-18CC6BA2135B}" type="slidenum">
              <a:rPr lang="en-US" smtClean="0"/>
              <a:t>4</a:t>
            </a:fld>
            <a:endParaRPr lang="en-US"/>
          </a:p>
        </p:txBody>
      </p:sp>
    </p:spTree>
    <p:extLst>
      <p:ext uri="{BB962C8B-B14F-4D97-AF65-F5344CB8AC3E}">
        <p14:creationId xmlns:p14="http://schemas.microsoft.com/office/powerpoint/2010/main" val="428221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there</a:t>
            </a:r>
            <a:r>
              <a:rPr lang="en-US" baseline="0" dirty="0" smtClean="0"/>
              <a:t> is a close bond between parent and child, the child is more likely to want to please their parent by cooperating with the parents’ guidance.  </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5</a:t>
            </a:fld>
            <a:endParaRPr lang="en-US"/>
          </a:p>
        </p:txBody>
      </p:sp>
    </p:spTree>
    <p:extLst>
      <p:ext uri="{BB962C8B-B14F-4D97-AF65-F5344CB8AC3E}">
        <p14:creationId xmlns:p14="http://schemas.microsoft.com/office/powerpoint/2010/main" val="842733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some Bible verses that illustrate what we are trying to share today.  Though children may stray from our teachings at points in their life, if there a bond, it increases</a:t>
            </a:r>
            <a:r>
              <a:rPr lang="en-US" baseline="0" dirty="0" smtClean="0"/>
              <a:t> that chance we can win them back.  Keep in mind, when we discipline our children, we are to do so with love.</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6</a:t>
            </a:fld>
            <a:endParaRPr lang="en-US"/>
          </a:p>
        </p:txBody>
      </p:sp>
    </p:spTree>
    <p:extLst>
      <p:ext uri="{BB962C8B-B14F-4D97-AF65-F5344CB8AC3E}">
        <p14:creationId xmlns:p14="http://schemas.microsoft.com/office/powerpoint/2010/main" val="700111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children are watching what</a:t>
            </a:r>
            <a:r>
              <a:rPr lang="en-US" baseline="0" dirty="0" smtClean="0"/>
              <a:t> we do.  If there are family members who do use substances, be open about it.  Youth have reported that it helps when the consequences of using substances are pointed out it.  When seeing those consequences many times they will decide not to use substances themselves.  </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7</a:t>
            </a:fld>
            <a:endParaRPr lang="en-US"/>
          </a:p>
        </p:txBody>
      </p:sp>
    </p:spTree>
    <p:extLst>
      <p:ext uri="{BB962C8B-B14F-4D97-AF65-F5344CB8AC3E}">
        <p14:creationId xmlns:p14="http://schemas.microsoft.com/office/powerpoint/2010/main" val="1262700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32ACA688-6074-FE48-8D76-18CC6BA2135B}" type="slidenum">
              <a:rPr lang="en-US" smtClean="0"/>
              <a:t>8</a:t>
            </a:fld>
            <a:endParaRPr lang="en-US"/>
          </a:p>
        </p:txBody>
      </p:sp>
    </p:spTree>
    <p:extLst>
      <p:ext uri="{BB962C8B-B14F-4D97-AF65-F5344CB8AC3E}">
        <p14:creationId xmlns:p14="http://schemas.microsoft.com/office/powerpoint/2010/main" val="12618667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importance</a:t>
            </a:r>
            <a:r>
              <a:rPr lang="en-US" baseline="0" dirty="0" smtClean="0"/>
              <a:t> of the extended family will vary culture to culture.  In every culture the extended family can provide a protective role in providing support to parents by assisting with care of children, monitoring teenagers, , being role models, passing on values, and showing love for children and youth in the family.</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9</a:t>
            </a:fld>
            <a:endParaRPr lang="en-US"/>
          </a:p>
        </p:txBody>
      </p:sp>
    </p:spTree>
    <p:extLst>
      <p:ext uri="{BB962C8B-B14F-4D97-AF65-F5344CB8AC3E}">
        <p14:creationId xmlns:p14="http://schemas.microsoft.com/office/powerpoint/2010/main" val="3096425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 raising children in a religious home, there are many protective factors that</a:t>
            </a:r>
            <a:r>
              <a:rPr lang="en-US" baseline="0" dirty="0" smtClean="0"/>
              <a:t> come into play.  Research has found church attendance, close relationship with God, personal devotions, and being involved in church related activities decrease substance use.  In addition church is a good place to find positive peers who do not use themselves, though not a guarantee.  Religion also teaches values as that relate to less or no substance use.  Some religions teach about theses values more than others.  </a:t>
            </a:r>
            <a:endParaRPr lang="en-US" dirty="0"/>
          </a:p>
        </p:txBody>
      </p:sp>
      <p:sp>
        <p:nvSpPr>
          <p:cNvPr id="4" name="Slide Number Placeholder 3"/>
          <p:cNvSpPr>
            <a:spLocks noGrp="1"/>
          </p:cNvSpPr>
          <p:nvPr>
            <p:ph type="sldNum" sz="quarter" idx="10"/>
          </p:nvPr>
        </p:nvSpPr>
        <p:spPr/>
        <p:txBody>
          <a:bodyPr/>
          <a:lstStyle/>
          <a:p>
            <a:fld id="{32ACA688-6074-FE48-8D76-18CC6BA2135B}" type="slidenum">
              <a:rPr lang="en-US" smtClean="0"/>
              <a:t>10</a:t>
            </a:fld>
            <a:endParaRPr lang="en-US"/>
          </a:p>
        </p:txBody>
      </p:sp>
    </p:spTree>
    <p:extLst>
      <p:ext uri="{BB962C8B-B14F-4D97-AF65-F5344CB8AC3E}">
        <p14:creationId xmlns:p14="http://schemas.microsoft.com/office/powerpoint/2010/main" val="1358075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360444-D0A7-974E-B483-81E0C00C4638}" type="datetimeFigureOut">
              <a:rPr lang="en-US" smtClean="0"/>
              <a:t>10/12/16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233835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60444-D0A7-974E-B483-81E0C00C4638}" type="datetimeFigureOut">
              <a:rPr lang="en-US" smtClean="0"/>
              <a:t>10/12/16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3353844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60444-D0A7-974E-B483-81E0C00C4638}" type="datetimeFigureOut">
              <a:rPr lang="en-US" smtClean="0"/>
              <a:t>10/12/16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641360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60444-D0A7-974E-B483-81E0C00C4638}" type="datetimeFigureOut">
              <a:rPr lang="en-US" smtClean="0"/>
              <a:t>10/12/16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1215714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360444-D0A7-974E-B483-81E0C00C4638}" type="datetimeFigureOut">
              <a:rPr lang="en-US" smtClean="0"/>
              <a:t>10/12/16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3593166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360444-D0A7-974E-B483-81E0C00C4638}" type="datetimeFigureOut">
              <a:rPr lang="en-US" smtClean="0"/>
              <a:t>10/12/16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548529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360444-D0A7-974E-B483-81E0C00C4638}" type="datetimeFigureOut">
              <a:rPr lang="en-US" smtClean="0"/>
              <a:t>10/12/16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2568713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360444-D0A7-974E-B483-81E0C00C4638}" type="datetimeFigureOut">
              <a:rPr lang="en-US" smtClean="0"/>
              <a:t>10/12/16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1567990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60444-D0A7-974E-B483-81E0C00C4638}" type="datetimeFigureOut">
              <a:rPr lang="en-US" smtClean="0"/>
              <a:t>10/12/16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700363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60444-D0A7-974E-B483-81E0C00C4638}" type="datetimeFigureOut">
              <a:rPr lang="en-US" smtClean="0"/>
              <a:t>10/12/16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1806293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60444-D0A7-974E-B483-81E0C00C4638}" type="datetimeFigureOut">
              <a:rPr lang="en-US" smtClean="0"/>
              <a:t>10/12/16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27078598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360444-D0A7-974E-B483-81E0C00C4638}" type="datetimeFigureOut">
              <a:rPr lang="en-US" smtClean="0"/>
              <a:t>10/12/16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A780A-563C-0046-B457-B0B9E957C029}" type="slidenum">
              <a:rPr lang="en-US" smtClean="0"/>
              <a:t>‹#›</a:t>
            </a:fld>
            <a:endParaRPr lang="en-US"/>
          </a:p>
        </p:txBody>
      </p:sp>
    </p:spTree>
    <p:extLst>
      <p:ext uri="{BB962C8B-B14F-4D97-AF65-F5344CB8AC3E}">
        <p14:creationId xmlns:p14="http://schemas.microsoft.com/office/powerpoint/2010/main" val="1301928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 Id="rId3" Type="http://schemas.openxmlformats.org/officeDocument/2006/relationships/image" Target="../media/image2.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 Id="rId3" Type="http://schemas.openxmlformats.org/officeDocument/2006/relationships/image" Target="../media/image2.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 Id="rId3" Type="http://schemas.openxmlformats.org/officeDocument/2006/relationships/image" Target="../media/image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 Id="rId3" Type="http://schemas.openxmlformats.org/officeDocument/2006/relationships/image" Target="../media/image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 Id="rId3" Type="http://schemas.openxmlformats.org/officeDocument/2006/relationships/image" Target="../media/image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 Id="rId3" Type="http://schemas.openxmlformats.org/officeDocument/2006/relationships/image" Target="../media/image2.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 Id="rId3" Type="http://schemas.openxmlformats.org/officeDocument/2006/relationships/image" Target="../media/image2.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 Id="rId3" Type="http://schemas.openxmlformats.org/officeDocument/2006/relationships/image" Target="../media/image2.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 Id="rId3" Type="http://schemas.openxmlformats.org/officeDocument/2006/relationships/image" Target="../media/image2.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 Id="rId3" Type="http://schemas.openxmlformats.org/officeDocument/2006/relationships/image" Target="../media/image2.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 Id="rId3" Type="http://schemas.openxmlformats.org/officeDocument/2006/relationships/image" Target="../media/image2.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 Id="rId3" Type="http://schemas.openxmlformats.org/officeDocument/2006/relationships/image" Target="../media/image2.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 Id="rId3" Type="http://schemas.openxmlformats.org/officeDocument/2006/relationships/image" Target="../media/image2.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 Id="rId3" Type="http://schemas.openxmlformats.org/officeDocument/2006/relationships/image" Target="../media/image2.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hyperlink" Target="https://www.biblegateway.com/passage/?search=Proverbs+22:6&amp;version=ESV" TargetMode="External"/><Relationship Id="rId5" Type="http://schemas.openxmlformats.org/officeDocument/2006/relationships/hyperlink" Target="https://www.biblegateway.com/passage/?search=Ephesians+6:4&amp;version=ESV" TargetMode="External"/><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5512" cy="6858000"/>
          </a:xfrm>
          <a:prstGeom prst="rect">
            <a:avLst/>
          </a:prstGeom>
        </p:spPr>
      </p:pic>
      <p:sp>
        <p:nvSpPr>
          <p:cNvPr id="4" name="TextBox 3"/>
          <p:cNvSpPr txBox="1"/>
          <p:nvPr/>
        </p:nvSpPr>
        <p:spPr>
          <a:xfrm>
            <a:off x="2126670" y="1686370"/>
            <a:ext cx="6714435" cy="1200329"/>
          </a:xfrm>
          <a:prstGeom prst="rect">
            <a:avLst/>
          </a:prstGeom>
          <a:noFill/>
        </p:spPr>
        <p:txBody>
          <a:bodyPr wrap="square" rtlCol="0">
            <a:spAutoFit/>
          </a:bodyPr>
          <a:lstStyle/>
          <a:p>
            <a:r>
              <a:rPr lang="en-US" sz="3600" b="1" dirty="0">
                <a:solidFill>
                  <a:schemeClr val="bg1"/>
                </a:solidFill>
              </a:rPr>
              <a:t> Parents Can Help Teens and Young Adults </a:t>
            </a:r>
            <a:r>
              <a:rPr lang="en-US" sz="3600" b="1" dirty="0" smtClean="0">
                <a:solidFill>
                  <a:schemeClr val="bg1"/>
                </a:solidFill>
              </a:rPr>
              <a:t>Say </a:t>
            </a:r>
            <a:r>
              <a:rPr lang="en-US" sz="3600" b="1" dirty="0">
                <a:solidFill>
                  <a:schemeClr val="bg1"/>
                </a:solidFill>
              </a:rPr>
              <a:t>“No” to Drugs</a:t>
            </a:r>
            <a:endParaRPr lang="en-US" dirty="0"/>
          </a:p>
        </p:txBody>
      </p:sp>
      <p:sp>
        <p:nvSpPr>
          <p:cNvPr id="5" name="TextBox 4"/>
          <p:cNvSpPr txBox="1"/>
          <p:nvPr/>
        </p:nvSpPr>
        <p:spPr>
          <a:xfrm>
            <a:off x="4265295" y="4718461"/>
            <a:ext cx="4575810" cy="307777"/>
          </a:xfrm>
          <a:prstGeom prst="rect">
            <a:avLst/>
          </a:prstGeom>
          <a:noFill/>
        </p:spPr>
        <p:txBody>
          <a:bodyPr wrap="square" rtlCol="0">
            <a:spAutoFit/>
          </a:bodyPr>
          <a:lstStyle/>
          <a:p>
            <a:r>
              <a:rPr lang="en-US" sz="1400" dirty="0" smtClean="0">
                <a:ln w="18415" cmpd="sng">
                  <a:noFill/>
                  <a:prstDash val="solid"/>
                </a:ln>
                <a:solidFill>
                  <a:srgbClr val="FFFFFF"/>
                </a:solidFill>
                <a:effectLst>
                  <a:outerShdw blurRad="63500" dir="3600000" algn="tl" rotWithShape="0">
                    <a:srgbClr val="000000">
                      <a:alpha val="70000"/>
                    </a:srgbClr>
                  </a:outerShdw>
                </a:effectLst>
              </a:rPr>
              <a:t>Written </a:t>
            </a:r>
            <a:r>
              <a:rPr lang="en-US" sz="1400" dirty="0">
                <a:ln w="18415" cmpd="sng">
                  <a:noFill/>
                  <a:prstDash val="solid"/>
                </a:ln>
                <a:solidFill>
                  <a:srgbClr val="FFFFFF"/>
                </a:solidFill>
                <a:effectLst>
                  <a:outerShdw blurRad="63500" dir="3600000" algn="tl" rotWithShape="0">
                    <a:srgbClr val="000000">
                      <a:alpha val="70000"/>
                    </a:srgbClr>
                  </a:outerShdw>
                </a:effectLst>
              </a:rPr>
              <a:t>by Alina Baltazar</a:t>
            </a:r>
          </a:p>
        </p:txBody>
      </p:sp>
      <p:sp>
        <p:nvSpPr>
          <p:cNvPr id="6" name="TextBox 5"/>
          <p:cNvSpPr txBox="1"/>
          <p:nvPr/>
        </p:nvSpPr>
        <p:spPr>
          <a:xfrm>
            <a:off x="2293620" y="3844290"/>
            <a:ext cx="7543800" cy="461665"/>
          </a:xfrm>
          <a:prstGeom prst="rect">
            <a:avLst/>
          </a:prstGeom>
          <a:noFill/>
        </p:spPr>
        <p:txBody>
          <a:bodyPr wrap="square" rtlCol="0">
            <a:spAutoFit/>
          </a:bodyPr>
          <a:lstStyle/>
          <a:p>
            <a:r>
              <a:rPr lang="en-US" sz="2400" b="1" spc="50" dirty="0">
                <a:ln w="13500">
                  <a:noFill/>
                  <a:prstDash val="solid"/>
                </a:ln>
                <a:solidFill>
                  <a:schemeClr val="accent1">
                    <a:tint val="3000"/>
                  </a:schemeClr>
                </a:solidFill>
                <a:latin typeface="+mj-lt"/>
                <a:cs typeface="Georgia"/>
              </a:rPr>
              <a:t>Presented by: (add </a:t>
            </a:r>
            <a:r>
              <a:rPr lang="en-US" sz="2400" b="1" spc="50" dirty="0" smtClean="0">
                <a:ln w="13500">
                  <a:noFill/>
                  <a:prstDash val="solid"/>
                </a:ln>
                <a:solidFill>
                  <a:schemeClr val="accent1">
                    <a:tint val="3000"/>
                  </a:schemeClr>
                </a:solidFill>
                <a:latin typeface="+mj-lt"/>
                <a:cs typeface="Georgia"/>
              </a:rPr>
              <a:t>presenter’s </a:t>
            </a:r>
            <a:r>
              <a:rPr lang="en-US" sz="2400" b="1" spc="50" dirty="0">
                <a:ln w="13500">
                  <a:noFill/>
                  <a:prstDash val="solid"/>
                </a:ln>
                <a:solidFill>
                  <a:schemeClr val="accent1">
                    <a:tint val="3000"/>
                  </a:schemeClr>
                </a:solidFill>
                <a:latin typeface="+mj-lt"/>
                <a:cs typeface="Georgia"/>
              </a:rPr>
              <a:t>name here)</a:t>
            </a:r>
          </a:p>
        </p:txBody>
      </p:sp>
    </p:spTree>
    <p:extLst>
      <p:ext uri="{BB962C8B-B14F-4D97-AF65-F5344CB8AC3E}">
        <p14:creationId xmlns:p14="http://schemas.microsoft.com/office/powerpoint/2010/main" val="17340151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Religious Upbringing</a:t>
            </a:r>
          </a:p>
        </p:txBody>
      </p:sp>
      <p:sp>
        <p:nvSpPr>
          <p:cNvPr id="6" name="TextBox 5"/>
          <p:cNvSpPr txBox="1"/>
          <p:nvPr/>
        </p:nvSpPr>
        <p:spPr>
          <a:xfrm>
            <a:off x="1143000" y="1899225"/>
            <a:ext cx="7372350" cy="3170099"/>
          </a:xfrm>
          <a:prstGeom prst="rect">
            <a:avLst/>
          </a:prstGeom>
          <a:noFill/>
        </p:spPr>
        <p:txBody>
          <a:bodyPr wrap="square" rtlCol="0">
            <a:spAutoFit/>
          </a:bodyPr>
          <a:lstStyle/>
          <a:p>
            <a:pPr marL="342900" indent="-342900">
              <a:buClr>
                <a:schemeClr val="accent3">
                  <a:lumMod val="75000"/>
                </a:schemeClr>
              </a:buClr>
              <a:buFont typeface="Wingdings" charset="2"/>
              <a:buChar char="Ø"/>
            </a:pPr>
            <a:r>
              <a:rPr lang="en-US" sz="2000" dirty="0"/>
              <a:t>Parents can have an indirect influence by encouraging religious development.</a:t>
            </a:r>
          </a:p>
          <a:p>
            <a:pPr marL="342900" indent="-342900">
              <a:buClr>
                <a:schemeClr val="accent3">
                  <a:lumMod val="75000"/>
                </a:schemeClr>
              </a:buClr>
              <a:buFont typeface="Wingdings" charset="2"/>
              <a:buChar char="Ø"/>
            </a:pPr>
            <a:r>
              <a:rPr lang="en-US" sz="2000" dirty="0"/>
              <a:t>Youth raised in a home with a religious affiliation had lower rates of drug use (Cubbins and </a:t>
            </a:r>
            <a:r>
              <a:rPr lang="en-US" sz="2000" dirty="0" err="1"/>
              <a:t>Klepinger</a:t>
            </a:r>
            <a:r>
              <a:rPr lang="en-US" sz="2000" dirty="0"/>
              <a:t>, 2007)</a:t>
            </a:r>
          </a:p>
          <a:p>
            <a:pPr marL="342900" indent="-342900">
              <a:buClr>
                <a:schemeClr val="accent3">
                  <a:lumMod val="75000"/>
                </a:schemeClr>
              </a:buClr>
              <a:buFont typeface="Wingdings" charset="2"/>
              <a:buChar char="Ø"/>
            </a:pPr>
            <a:r>
              <a:rPr lang="en-US" sz="2000" dirty="0"/>
              <a:t>Influences choice of positive peers</a:t>
            </a:r>
          </a:p>
          <a:p>
            <a:pPr marL="342900" indent="-342900">
              <a:buClr>
                <a:schemeClr val="accent3">
                  <a:lumMod val="75000"/>
                </a:schemeClr>
              </a:buClr>
              <a:buFont typeface="Wingdings" charset="2"/>
              <a:buChar char="Ø"/>
            </a:pPr>
            <a:r>
              <a:rPr lang="en-US" sz="2000" dirty="0"/>
              <a:t>Instills values</a:t>
            </a:r>
          </a:p>
          <a:p>
            <a:pPr marL="342900" indent="-342900">
              <a:buClr>
                <a:schemeClr val="accent3">
                  <a:lumMod val="75000"/>
                </a:schemeClr>
              </a:buClr>
              <a:buFont typeface="Wingdings" charset="2"/>
              <a:buChar char="Ø"/>
            </a:pPr>
            <a:r>
              <a:rPr lang="en-US" sz="2000" dirty="0"/>
              <a:t>In a survey of Christian college students (from an alcohol abstinent religion), the statement  “God wants me to take care of my body by avoiding alcohol and drugs”, explained 25% of variance in last year alcohol use (Baltazar, 2014)</a:t>
            </a:r>
          </a:p>
        </p:txBody>
      </p:sp>
    </p:spTree>
    <p:extLst>
      <p:ext uri="{BB962C8B-B14F-4D97-AF65-F5344CB8AC3E}">
        <p14:creationId xmlns:p14="http://schemas.microsoft.com/office/powerpoint/2010/main" val="1995258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Ways Parents Influence Religious Development</a:t>
            </a:r>
          </a:p>
        </p:txBody>
      </p:sp>
      <p:sp>
        <p:nvSpPr>
          <p:cNvPr id="6" name="TextBox 5"/>
          <p:cNvSpPr txBox="1"/>
          <p:nvPr/>
        </p:nvSpPr>
        <p:spPr>
          <a:xfrm>
            <a:off x="1143000" y="1899225"/>
            <a:ext cx="7372350" cy="3046988"/>
          </a:xfrm>
          <a:prstGeom prst="rect">
            <a:avLst/>
          </a:prstGeom>
          <a:noFill/>
        </p:spPr>
        <p:txBody>
          <a:bodyPr wrap="square" rtlCol="0">
            <a:spAutoFit/>
          </a:bodyPr>
          <a:lstStyle/>
          <a:p>
            <a:pPr marL="342900" indent="-342900">
              <a:buClr>
                <a:schemeClr val="accent3">
                  <a:lumMod val="75000"/>
                </a:schemeClr>
              </a:buClr>
              <a:buFont typeface="Wingdings" charset="2"/>
              <a:buChar char="Ø"/>
            </a:pPr>
            <a:r>
              <a:rPr lang="en-US" sz="2000" dirty="0"/>
              <a:t>Start when they are young (bonding)</a:t>
            </a:r>
          </a:p>
          <a:p>
            <a:pPr marL="342900" indent="-342900">
              <a:buClr>
                <a:schemeClr val="accent3">
                  <a:lumMod val="75000"/>
                </a:schemeClr>
              </a:buClr>
              <a:buFont typeface="Wingdings" charset="2"/>
              <a:buChar char="Ø"/>
            </a:pPr>
            <a:r>
              <a:rPr lang="en-US" sz="2000" dirty="0"/>
              <a:t>Role modeling</a:t>
            </a:r>
          </a:p>
          <a:p>
            <a:pPr marL="342900" indent="-342900">
              <a:buClr>
                <a:schemeClr val="accent3">
                  <a:lumMod val="75000"/>
                </a:schemeClr>
              </a:buClr>
              <a:buFont typeface="Wingdings" charset="2"/>
              <a:buChar char="Ø"/>
            </a:pPr>
            <a:r>
              <a:rPr lang="en-US" sz="2000" dirty="0"/>
              <a:t>Participation in religious communities and communities</a:t>
            </a:r>
          </a:p>
          <a:p>
            <a:pPr marL="342900" indent="-342900">
              <a:buClr>
                <a:schemeClr val="accent3">
                  <a:lumMod val="75000"/>
                </a:schemeClr>
              </a:buClr>
              <a:buFont typeface="Wingdings" charset="2"/>
              <a:buChar char="Ø"/>
            </a:pPr>
            <a:r>
              <a:rPr lang="en-US" sz="2000" dirty="0"/>
              <a:t>Family worship</a:t>
            </a:r>
          </a:p>
          <a:p>
            <a:pPr marL="342900" indent="-342900">
              <a:buClr>
                <a:schemeClr val="accent3">
                  <a:lumMod val="75000"/>
                </a:schemeClr>
              </a:buClr>
              <a:buFont typeface="Wingdings" charset="2"/>
              <a:buChar char="Ø"/>
            </a:pPr>
            <a:r>
              <a:rPr lang="en-US" sz="2000" dirty="0"/>
              <a:t>Encourage individual religious practices in children</a:t>
            </a:r>
          </a:p>
          <a:p>
            <a:pPr marL="342900" indent="-342900">
              <a:buClr>
                <a:schemeClr val="accent3">
                  <a:lumMod val="75000"/>
                </a:schemeClr>
              </a:buClr>
              <a:buFont typeface="Wingdings" charset="2"/>
              <a:buChar char="Ø"/>
            </a:pPr>
            <a:r>
              <a:rPr lang="en-US" sz="2000" dirty="0"/>
              <a:t>Open dialogue</a:t>
            </a:r>
          </a:p>
          <a:p>
            <a:pPr marL="342900" indent="-342900">
              <a:buClr>
                <a:schemeClr val="accent3">
                  <a:lumMod val="75000"/>
                </a:schemeClr>
              </a:buClr>
              <a:buFont typeface="Wingdings" charset="2"/>
              <a:buChar char="Ø"/>
            </a:pPr>
            <a:r>
              <a:rPr lang="en-US" sz="2000" dirty="0"/>
              <a:t>Service to others</a:t>
            </a:r>
          </a:p>
          <a:p>
            <a:endParaRPr lang="en-US" sz="2000" dirty="0"/>
          </a:p>
          <a:p>
            <a:endParaRPr lang="en-US" sz="1600" dirty="0"/>
          </a:p>
          <a:p>
            <a:r>
              <a:rPr lang="en-US" sz="1600" dirty="0" err="1"/>
              <a:t>Habenicht</a:t>
            </a:r>
            <a:r>
              <a:rPr lang="en-US" sz="1600" dirty="0"/>
              <a:t> (1994)</a:t>
            </a:r>
          </a:p>
        </p:txBody>
      </p:sp>
    </p:spTree>
    <p:extLst>
      <p:ext uri="{BB962C8B-B14F-4D97-AF65-F5344CB8AC3E}">
        <p14:creationId xmlns:p14="http://schemas.microsoft.com/office/powerpoint/2010/main" val="2728513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Parents Laying the Foundation</a:t>
            </a:r>
          </a:p>
        </p:txBody>
      </p:sp>
      <p:sp>
        <p:nvSpPr>
          <p:cNvPr id="6" name="TextBox 5"/>
          <p:cNvSpPr txBox="1"/>
          <p:nvPr/>
        </p:nvSpPr>
        <p:spPr>
          <a:xfrm>
            <a:off x="1017270" y="1944945"/>
            <a:ext cx="7372350" cy="2554545"/>
          </a:xfrm>
          <a:prstGeom prst="rect">
            <a:avLst/>
          </a:prstGeom>
          <a:noFill/>
        </p:spPr>
        <p:txBody>
          <a:bodyPr wrap="square" rtlCol="0">
            <a:spAutoFit/>
          </a:bodyPr>
          <a:lstStyle/>
          <a:p>
            <a:r>
              <a:rPr lang="en-US" sz="2000" dirty="0">
                <a:latin typeface="Bradley Hand ITC" panose="03070402050302030203" pitchFamily="66" charset="0"/>
              </a:rPr>
              <a:t>Upon all parents there rests the obligation of giving physical, mental, and spiritual instruction.</a:t>
            </a:r>
          </a:p>
          <a:p>
            <a:endParaRPr lang="en-US" sz="2000" dirty="0">
              <a:latin typeface="Bradley Hand ITC" panose="03070402050302030203" pitchFamily="66" charset="0"/>
            </a:endParaRPr>
          </a:p>
          <a:p>
            <a:r>
              <a:rPr lang="en-US" sz="2000" dirty="0">
                <a:latin typeface="Bradley Hand ITC" panose="03070402050302030203" pitchFamily="66" charset="0"/>
              </a:rPr>
              <a:t>In the home, a child is to learn the lessons that are to guide him/her throughout life – lessons of respect, obedience, reverence, and self-control.</a:t>
            </a:r>
          </a:p>
          <a:p>
            <a:endParaRPr lang="en-US" sz="2000" dirty="0">
              <a:latin typeface="Bradley Hand ITC" panose="03070402050302030203" pitchFamily="66" charset="0"/>
            </a:endParaRPr>
          </a:p>
          <a:p>
            <a:r>
              <a:rPr lang="en-US" sz="2000" dirty="0">
                <a:latin typeface="Bradley Hand ITC" panose="03070402050302030203" pitchFamily="66" charset="0"/>
              </a:rPr>
              <a:t>E.G. White, Child Guidance</a:t>
            </a:r>
          </a:p>
        </p:txBody>
      </p:sp>
    </p:spTree>
    <p:extLst>
      <p:ext uri="{BB962C8B-B14F-4D97-AF65-F5344CB8AC3E}">
        <p14:creationId xmlns:p14="http://schemas.microsoft.com/office/powerpoint/2010/main" val="17321050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Monitoring/Supervision</a:t>
            </a:r>
          </a:p>
        </p:txBody>
      </p:sp>
      <p:sp>
        <p:nvSpPr>
          <p:cNvPr id="6" name="TextBox 5"/>
          <p:cNvSpPr txBox="1"/>
          <p:nvPr/>
        </p:nvSpPr>
        <p:spPr>
          <a:xfrm>
            <a:off x="1017270" y="1944945"/>
            <a:ext cx="7372350" cy="3477875"/>
          </a:xfrm>
          <a:prstGeom prst="rect">
            <a:avLst/>
          </a:prstGeom>
          <a:noFill/>
        </p:spPr>
        <p:txBody>
          <a:bodyPr wrap="square" rtlCol="0">
            <a:spAutoFit/>
          </a:bodyPr>
          <a:lstStyle/>
          <a:p>
            <a:pPr marL="342900" indent="-342900">
              <a:buClr>
                <a:schemeClr val="accent3">
                  <a:lumMod val="75000"/>
                </a:schemeClr>
              </a:buClr>
              <a:buFont typeface="Wingdings" charset="2"/>
              <a:buChar char="Ø"/>
            </a:pPr>
            <a:r>
              <a:rPr lang="en-US" sz="2000" dirty="0"/>
              <a:t>Monitoring is the parent's awareness of where the child is, their activities when they are out, and communication of these concerns to the child. </a:t>
            </a:r>
          </a:p>
          <a:p>
            <a:pPr marL="342900" indent="-342900">
              <a:buClr>
                <a:schemeClr val="accent3">
                  <a:lumMod val="75000"/>
                </a:schemeClr>
              </a:buClr>
              <a:buFont typeface="Wingdings" charset="2"/>
              <a:buChar char="Ø"/>
            </a:pPr>
            <a:r>
              <a:rPr lang="en-US" sz="2000" dirty="0"/>
              <a:t>The National Survey on Drug Abuse of 2008 reports parents who monitor their children’s behavior and help with their homework decrease illicit drug use by about 50%.</a:t>
            </a:r>
          </a:p>
          <a:p>
            <a:pPr marL="342900" indent="-342900">
              <a:buClr>
                <a:schemeClr val="accent3">
                  <a:lumMod val="75000"/>
                </a:schemeClr>
              </a:buClr>
              <a:buFont typeface="Wingdings" charset="2"/>
              <a:buChar char="Ø"/>
            </a:pPr>
            <a:r>
              <a:rPr lang="en-US" sz="2000" dirty="0"/>
              <a:t>Mother not knowing how I spend my spare time related to greater regular alcohol use among Christian college students (Baltazar, 2015)</a:t>
            </a:r>
          </a:p>
          <a:p>
            <a:pPr marL="342900" indent="-342900">
              <a:buClr>
                <a:schemeClr val="accent3">
                  <a:lumMod val="75000"/>
                </a:schemeClr>
              </a:buClr>
              <a:buFont typeface="Wingdings" charset="2"/>
              <a:buChar char="Ø"/>
            </a:pPr>
            <a:r>
              <a:rPr lang="en-US" sz="2000" dirty="0"/>
              <a:t>Rules should be clearly stated, consistently enforced, and </a:t>
            </a:r>
            <a:br>
              <a:rPr lang="en-US" sz="2000" dirty="0"/>
            </a:br>
            <a:r>
              <a:rPr lang="en-US" sz="2000" dirty="0"/>
              <a:t>punishment reasonable, swift, and sure</a:t>
            </a:r>
          </a:p>
        </p:txBody>
      </p:sp>
    </p:spTree>
    <p:extLst>
      <p:ext uri="{BB962C8B-B14F-4D97-AF65-F5344CB8AC3E}">
        <p14:creationId xmlns:p14="http://schemas.microsoft.com/office/powerpoint/2010/main" val="12491520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286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Parental Involvement/Conflict</a:t>
            </a:r>
          </a:p>
        </p:txBody>
      </p:sp>
      <p:sp>
        <p:nvSpPr>
          <p:cNvPr id="6" name="TextBox 5"/>
          <p:cNvSpPr txBox="1"/>
          <p:nvPr/>
        </p:nvSpPr>
        <p:spPr>
          <a:xfrm>
            <a:off x="1005840" y="1889358"/>
            <a:ext cx="7372350" cy="3693319"/>
          </a:xfrm>
          <a:prstGeom prst="rect">
            <a:avLst/>
          </a:prstGeom>
          <a:noFill/>
        </p:spPr>
        <p:txBody>
          <a:bodyPr wrap="square" rtlCol="0">
            <a:spAutoFit/>
          </a:bodyPr>
          <a:lstStyle/>
          <a:p>
            <a:pPr marL="342900" indent="-342900">
              <a:buClr>
                <a:schemeClr val="accent3">
                  <a:lumMod val="75000"/>
                </a:schemeClr>
              </a:buClr>
              <a:buFont typeface="Wingdings" charset="2"/>
              <a:buChar char="Ø"/>
            </a:pPr>
            <a:r>
              <a:rPr lang="en-US" dirty="0"/>
              <a:t>Positive involvement is the parent's active participation in the child's life when it comes to activities and school work – but not over involvement</a:t>
            </a:r>
          </a:p>
          <a:p>
            <a:pPr marL="342900" indent="-342900">
              <a:buClr>
                <a:schemeClr val="accent3">
                  <a:lumMod val="75000"/>
                </a:schemeClr>
              </a:buClr>
              <a:buFont typeface="Wingdings" charset="2"/>
              <a:buChar char="Ø"/>
            </a:pPr>
            <a:endParaRPr lang="en-US" dirty="0"/>
          </a:p>
          <a:p>
            <a:pPr marL="342900" indent="-342900">
              <a:buClr>
                <a:schemeClr val="accent3">
                  <a:lumMod val="75000"/>
                </a:schemeClr>
              </a:buClr>
              <a:buFont typeface="Wingdings" charset="2"/>
              <a:buChar char="Ø"/>
            </a:pPr>
            <a:r>
              <a:rPr lang="en-US" dirty="0"/>
              <a:t>Parental involvement has been found to decrease substance use in adolescents and college age young adults.</a:t>
            </a:r>
          </a:p>
          <a:p>
            <a:pPr marL="342900" indent="-342900">
              <a:buClr>
                <a:schemeClr val="accent3">
                  <a:lumMod val="75000"/>
                </a:schemeClr>
              </a:buClr>
              <a:buFont typeface="Wingdings" charset="2"/>
              <a:buChar char="Ø"/>
            </a:pPr>
            <a:endParaRPr lang="en-US" dirty="0"/>
          </a:p>
          <a:p>
            <a:pPr marL="342900" indent="-342900">
              <a:buClr>
                <a:schemeClr val="accent3">
                  <a:lumMod val="75000"/>
                </a:schemeClr>
              </a:buClr>
              <a:buFont typeface="Wingdings" charset="2"/>
              <a:buChar char="Ø"/>
            </a:pPr>
            <a:r>
              <a:rPr lang="en-US" dirty="0"/>
              <a:t>In a study of adolescents living in rural Idaho, USA, answering, “If I had a personal problem I could ask my mom or dad for help,” was statistically related to lower substance use (Baltazar, et al., 2012)</a:t>
            </a:r>
          </a:p>
          <a:p>
            <a:pPr marL="342900" indent="-342900">
              <a:buClr>
                <a:schemeClr val="accent3">
                  <a:lumMod val="75000"/>
                </a:schemeClr>
              </a:buClr>
              <a:buFont typeface="Wingdings" charset="2"/>
              <a:buChar char="Ø"/>
            </a:pPr>
            <a:endParaRPr lang="en-US" dirty="0"/>
          </a:p>
          <a:p>
            <a:pPr marL="342900" indent="-342900">
              <a:buClr>
                <a:schemeClr val="accent3">
                  <a:lumMod val="75000"/>
                </a:schemeClr>
              </a:buClr>
              <a:buFont typeface="Wingdings" charset="2"/>
              <a:buChar char="Ø"/>
            </a:pPr>
            <a:r>
              <a:rPr lang="en-US" dirty="0"/>
              <a:t>Family conflict was significantly associated with an </a:t>
            </a:r>
            <a:r>
              <a:rPr lang="en-US" u="sng" dirty="0"/>
              <a:t>increased</a:t>
            </a:r>
            <a:r>
              <a:rPr lang="en-US" dirty="0"/>
              <a:t> risk of substance use disorders (</a:t>
            </a:r>
            <a:r>
              <a:rPr lang="en-US" dirty="0" err="1"/>
              <a:t>Skeer</a:t>
            </a:r>
            <a:r>
              <a:rPr lang="en-US" dirty="0"/>
              <a:t>, et al., 2009)</a:t>
            </a:r>
          </a:p>
          <a:p>
            <a:endParaRPr lang="en-US" dirty="0"/>
          </a:p>
        </p:txBody>
      </p:sp>
    </p:spTree>
    <p:extLst>
      <p:ext uri="{BB962C8B-B14F-4D97-AF65-F5344CB8AC3E}">
        <p14:creationId xmlns:p14="http://schemas.microsoft.com/office/powerpoint/2010/main" val="2537928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Clear Communication</a:t>
            </a:r>
          </a:p>
        </p:txBody>
      </p:sp>
      <p:sp>
        <p:nvSpPr>
          <p:cNvPr id="6" name="TextBox 5"/>
          <p:cNvSpPr txBox="1"/>
          <p:nvPr/>
        </p:nvSpPr>
        <p:spPr>
          <a:xfrm>
            <a:off x="1017270" y="1944945"/>
            <a:ext cx="7485462" cy="3293209"/>
          </a:xfrm>
          <a:prstGeom prst="rect">
            <a:avLst/>
          </a:prstGeom>
          <a:noFill/>
        </p:spPr>
        <p:txBody>
          <a:bodyPr wrap="square" rtlCol="0">
            <a:spAutoFit/>
          </a:bodyPr>
          <a:lstStyle/>
          <a:p>
            <a:pPr marL="342900" indent="-342900">
              <a:buClr>
                <a:schemeClr val="accent3">
                  <a:lumMod val="75000"/>
                </a:schemeClr>
              </a:buClr>
              <a:buFont typeface="Wingdings" charset="2"/>
              <a:buChar char="Ø"/>
            </a:pPr>
            <a:r>
              <a:rPr lang="en-US" sz="1600" dirty="0"/>
              <a:t>Communicate clear expectations re: substance use </a:t>
            </a:r>
            <a:r>
              <a:rPr lang="en-US" sz="1600" dirty="0" smtClean="0"/>
              <a:t/>
            </a:r>
            <a:br>
              <a:rPr lang="en-US" sz="1600" dirty="0" smtClean="0"/>
            </a:br>
            <a:endParaRPr lang="en-US" sz="1600" dirty="0"/>
          </a:p>
          <a:p>
            <a:pPr marL="342900" indent="-342900">
              <a:buClr>
                <a:schemeClr val="accent3">
                  <a:lumMod val="75000"/>
                </a:schemeClr>
              </a:buClr>
              <a:buFont typeface="Wingdings" charset="2"/>
              <a:buChar char="Ø"/>
            </a:pPr>
            <a:r>
              <a:rPr lang="en-US" sz="1600" dirty="0"/>
              <a:t>The only statistically significant parental influence on adolescent alcohol use in one study (Miller-Day, 2010</a:t>
            </a:r>
            <a:r>
              <a:rPr lang="en-US" sz="1600" dirty="0" smtClean="0"/>
              <a:t>).</a:t>
            </a:r>
            <a:br>
              <a:rPr lang="en-US" sz="1600" dirty="0" smtClean="0"/>
            </a:br>
            <a:endParaRPr lang="en-US" sz="1600" dirty="0"/>
          </a:p>
          <a:p>
            <a:pPr marL="342900" indent="-342900">
              <a:buClr>
                <a:schemeClr val="accent3">
                  <a:lumMod val="75000"/>
                </a:schemeClr>
              </a:buClr>
              <a:buFont typeface="Wingdings" charset="2"/>
              <a:buChar char="Ø"/>
            </a:pPr>
            <a:r>
              <a:rPr lang="en-US" sz="1600" dirty="0"/>
              <a:t>In survey of Christian college students, feeling comfortable talking to mother about drugs and alcohol decreased regular alcohol use by 25% (Baltazar, 2015</a:t>
            </a:r>
            <a:r>
              <a:rPr lang="en-US" sz="1600" dirty="0" smtClean="0"/>
              <a:t>).</a:t>
            </a:r>
            <a:br>
              <a:rPr lang="en-US" sz="1600" dirty="0" smtClean="0"/>
            </a:br>
            <a:endParaRPr lang="en-US" sz="1600" dirty="0"/>
          </a:p>
          <a:p>
            <a:pPr marL="342900" indent="-342900">
              <a:buClr>
                <a:schemeClr val="accent3">
                  <a:lumMod val="75000"/>
                </a:schemeClr>
              </a:buClr>
              <a:buFont typeface="Wingdings" charset="2"/>
              <a:buChar char="Ø"/>
            </a:pPr>
            <a:r>
              <a:rPr lang="en-US" sz="1600" dirty="0"/>
              <a:t>From qualitative study of Christian college students, “I think it comes down to, when parents give good reasons why we shouldn’t be doing it, not just enforcing a bunch of rules that don’t have any substance or background to them, so, actually having rationale for the rules, or the things that parents try to implement to their kids.” – quote from a participant</a:t>
            </a:r>
          </a:p>
        </p:txBody>
      </p:sp>
    </p:spTree>
    <p:extLst>
      <p:ext uri="{BB962C8B-B14F-4D97-AF65-F5344CB8AC3E}">
        <p14:creationId xmlns:p14="http://schemas.microsoft.com/office/powerpoint/2010/main" val="6596042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Parenting Styles</a:t>
            </a:r>
          </a:p>
        </p:txBody>
      </p:sp>
      <p:sp>
        <p:nvSpPr>
          <p:cNvPr id="13" name="Content Placeholder 5"/>
          <p:cNvSpPr txBox="1">
            <a:spLocks/>
          </p:cNvSpPr>
          <p:nvPr/>
        </p:nvSpPr>
        <p:spPr>
          <a:xfrm>
            <a:off x="754851" y="1804504"/>
            <a:ext cx="4586583" cy="419576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bg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bg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bg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bg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bg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9pPr>
          </a:lstStyle>
          <a:p>
            <a:pPr marL="342900" marR="0" lvl="0" indent="-34290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4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AUTHORITATIVE 			       HIGH</a:t>
            </a:r>
          </a:p>
          <a:p>
            <a:pPr marL="742950" marR="0" lvl="1" indent="-28575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2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Nurturing, affectionate		   </a:t>
            </a:r>
          </a:p>
          <a:p>
            <a:pPr lvl="1">
              <a:buClr>
                <a:srgbClr val="1E5155">
                  <a:lumMod val="40000"/>
                  <a:lumOff val="60000"/>
                </a:srgbClr>
              </a:buClr>
            </a:pPr>
            <a:r>
              <a:rPr lang="en-US" sz="1200" dirty="0">
                <a:solidFill>
                  <a:sysClr val="windowText" lastClr="000000"/>
                </a:solidFill>
              </a:rPr>
              <a:t>Sets boundaries 		</a:t>
            </a:r>
            <a:r>
              <a:rPr lang="en-US" sz="1200" dirty="0" smtClean="0">
                <a:solidFill>
                  <a:sysClr val="windowText" lastClr="000000"/>
                </a:solidFill>
              </a:rPr>
              <a:t>	</a:t>
            </a:r>
            <a:r>
              <a:rPr lang="en-US" sz="1200" dirty="0">
                <a:solidFill>
                  <a:sysClr val="windowText" lastClr="000000"/>
                </a:solidFill>
              </a:rPr>
              <a:t>	C</a:t>
            </a:r>
          </a:p>
          <a:p>
            <a:pPr marL="742950" marR="0" lvl="1" indent="-28575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2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Open communication	 	    	O</a:t>
            </a:r>
          </a:p>
          <a:p>
            <a:pPr marL="0" marR="0" lvl="0" indent="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None/>
              <a:tabLst/>
              <a:defRPr/>
            </a:pPr>
            <a:r>
              <a:rPr kumimoji="0" lang="en-US" sz="14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HIGH			W A R M T H  	    	N</a:t>
            </a:r>
          </a:p>
          <a:p>
            <a:pPr marL="342900" marR="0" lvl="0" indent="-34290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4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PERMISSIVE					T</a:t>
            </a:r>
          </a:p>
          <a:p>
            <a:pPr marL="742950" marR="0" lvl="1" indent="-28575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2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Nurturing, affectionate		    	R</a:t>
            </a:r>
          </a:p>
          <a:p>
            <a:pPr marL="742950" marR="0" lvl="1" indent="-28575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2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Few or inconsistent boundaries  	O</a:t>
            </a:r>
          </a:p>
          <a:p>
            <a:pPr marL="742950" marR="0" lvl="1" indent="-28575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2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Takes the role of “friend”		L	</a:t>
            </a:r>
          </a:p>
          <a:p>
            <a:pPr marL="3657600" marR="0" lvl="8" indent="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None/>
              <a:tabLst/>
              <a:defRPr/>
            </a:pPr>
            <a:r>
              <a:rPr kumimoji="0" lang="en-US" sz="1050" b="0" i="0" u="none" strike="noStrike" kern="1200" cap="none" spc="0" normalizeH="0" baseline="0" noProof="0" dirty="0" smtClean="0">
                <a:ln>
                  <a:noFill/>
                </a:ln>
                <a:solidFill>
                  <a:sysClr val="window" lastClr="FFFFFF"/>
                </a:solidFill>
                <a:effectLst/>
                <a:uLnTx/>
                <a:uFillTx/>
                <a:latin typeface="Calibri" panose="020F0502020204030204"/>
                <a:ea typeface=""/>
                <a:cs typeface=""/>
              </a:rPr>
              <a:t>  </a:t>
            </a:r>
          </a:p>
          <a:p>
            <a:pPr marL="0" marR="0" lvl="0" indent="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None/>
              <a:tabLst/>
              <a:defRPr/>
            </a:pPr>
            <a:r>
              <a:rPr kumimoji="0" lang="en-US" sz="14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						</a:t>
            </a:r>
            <a:r>
              <a:rPr lang="en-US" sz="1400" noProof="0" dirty="0" smtClean="0">
                <a:solidFill>
                  <a:sysClr val="windowText" lastClr="000000"/>
                </a:solidFill>
                <a:latin typeface="Calibri" panose="020F0502020204030204"/>
                <a:ea typeface=""/>
                <a:cs typeface=""/>
              </a:rPr>
              <a:t>         </a:t>
            </a:r>
            <a:r>
              <a:rPr kumimoji="0" lang="en-US" sz="14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LOW</a:t>
            </a:r>
          </a:p>
          <a:p>
            <a:pPr marL="0" marR="0" lvl="0" indent="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None/>
              <a:tabLst/>
              <a:defRPr/>
            </a:pPr>
            <a:endParaRPr kumimoji="0" lang="en-US" sz="1400" b="0" i="0" u="none" strike="noStrike" kern="1200" cap="none" spc="0" normalizeH="0" baseline="0" noProof="0" dirty="0">
              <a:ln>
                <a:noFill/>
              </a:ln>
              <a:solidFill>
                <a:sysClr val="windowText" lastClr="000000"/>
              </a:solidFill>
              <a:effectLst/>
              <a:uLnTx/>
              <a:uFillTx/>
              <a:latin typeface="Calibri" panose="020F0502020204030204"/>
              <a:ea typeface=""/>
              <a:cs typeface=""/>
            </a:endParaRPr>
          </a:p>
        </p:txBody>
      </p:sp>
      <p:sp>
        <p:nvSpPr>
          <p:cNvPr id="14" name="Content Placeholder 6"/>
          <p:cNvSpPr txBox="1">
            <a:spLocks/>
          </p:cNvSpPr>
          <p:nvPr/>
        </p:nvSpPr>
        <p:spPr>
          <a:xfrm>
            <a:off x="4503034" y="1828334"/>
            <a:ext cx="4396341" cy="420024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bg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bg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bg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bg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bg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9pPr>
          </a:lstStyle>
          <a:p>
            <a:pPr marL="342900" marR="0" lvl="0" indent="-34290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4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AUTHORITARIAN</a:t>
            </a:r>
          </a:p>
          <a:p>
            <a:pPr marL="742950" marR="0" lvl="1" indent="-28575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2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Strict, inflexible</a:t>
            </a:r>
          </a:p>
          <a:p>
            <a:pPr marL="742950" marR="0" lvl="1" indent="-28575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2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High expectations</a:t>
            </a:r>
          </a:p>
          <a:p>
            <a:pPr marL="742950" marR="0" lvl="1" indent="-28575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2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“Tiger mom”</a:t>
            </a:r>
          </a:p>
          <a:p>
            <a:pPr marL="0" marR="0" lvl="0" indent="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None/>
              <a:tabLst/>
              <a:defRPr/>
            </a:pPr>
            <a:r>
              <a:rPr kumimoji="0" lang="en-US" sz="14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	W A R M T H 				LOW</a:t>
            </a:r>
          </a:p>
          <a:p>
            <a:pPr marL="342900" marR="0" lvl="0" indent="-34290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4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UNINVOLVED</a:t>
            </a:r>
          </a:p>
          <a:p>
            <a:pPr marL="742950" marR="0" lvl="1" indent="-28575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2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Emotionally detached</a:t>
            </a:r>
          </a:p>
          <a:p>
            <a:pPr marL="742950" marR="0" lvl="1" indent="-28575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2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Self-absorbed</a:t>
            </a:r>
          </a:p>
          <a:p>
            <a:pPr marL="742950" marR="0" lvl="1" indent="-28575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1200" b="0" i="0" u="none" strike="noStrike" kern="1200" cap="none" spc="0" normalizeH="0" baseline="0" noProof="0" dirty="0" smtClean="0">
                <a:ln>
                  <a:noFill/>
                </a:ln>
                <a:solidFill>
                  <a:sysClr val="windowText" lastClr="000000"/>
                </a:solidFill>
                <a:effectLst/>
                <a:uLnTx/>
                <a:uFillTx/>
                <a:latin typeface="Calibri" panose="020F0502020204030204"/>
                <a:ea typeface=""/>
                <a:cs typeface=""/>
              </a:rPr>
              <a:t>Inconsistent or no boundaries</a:t>
            </a:r>
          </a:p>
          <a:p>
            <a:pPr marL="0" marR="0" lvl="0" indent="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None/>
              <a:tabLst/>
              <a:defRPr/>
            </a:pPr>
            <a:endParaRPr kumimoji="0" lang="en-US" sz="1400" b="0" i="0" u="none" strike="noStrike" kern="1200" cap="none" spc="0" normalizeH="0" baseline="0" noProof="0" dirty="0" smtClean="0">
              <a:ln>
                <a:noFill/>
              </a:ln>
              <a:solidFill>
                <a:sysClr val="windowText" lastClr="000000"/>
              </a:solidFill>
              <a:effectLst/>
              <a:uLnTx/>
              <a:uFillTx/>
              <a:latin typeface="Calibri" panose="020F0502020204030204"/>
              <a:ea typeface=""/>
              <a:cs typeface=""/>
            </a:endParaRPr>
          </a:p>
          <a:p>
            <a:pPr marL="342900" marR="0" lvl="0" indent="-34290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endParaRPr kumimoji="0" lang="en-US" sz="1400" b="0" i="0" u="none" strike="noStrike" kern="1200" cap="none" spc="0" normalizeH="0" baseline="0" noProof="0" dirty="0">
              <a:ln>
                <a:noFill/>
              </a:ln>
              <a:solidFill>
                <a:sysClr val="windowText" lastClr="000000"/>
              </a:solidFill>
              <a:effectLst/>
              <a:uLnTx/>
              <a:uFillTx/>
              <a:latin typeface="Calibri" panose="020F0502020204030204"/>
              <a:ea typeface=""/>
              <a:cs typeface=""/>
            </a:endParaRPr>
          </a:p>
        </p:txBody>
      </p:sp>
      <p:sp>
        <p:nvSpPr>
          <p:cNvPr id="15" name="Left Arrow 14"/>
          <p:cNvSpPr/>
          <p:nvPr/>
        </p:nvSpPr>
        <p:spPr>
          <a:xfrm>
            <a:off x="1476859" y="3141297"/>
            <a:ext cx="533400" cy="171450"/>
          </a:xfrm>
          <a:prstGeom prst="leftArrow">
            <a:avLst/>
          </a:prstGeom>
          <a:solidFill>
            <a:srgbClr val="B01513"/>
          </a:solidFill>
          <a:ln w="19050" cap="rnd" cmpd="sng" algn="ctr">
            <a:solidFill>
              <a:srgbClr val="B01513">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6" name="Right Arrow 15"/>
          <p:cNvSpPr/>
          <p:nvPr/>
        </p:nvSpPr>
        <p:spPr>
          <a:xfrm>
            <a:off x="6701204" y="3141349"/>
            <a:ext cx="590550" cy="209550"/>
          </a:xfrm>
          <a:prstGeom prst="rightArrow">
            <a:avLst/>
          </a:prstGeom>
          <a:solidFill>
            <a:srgbClr val="B01513"/>
          </a:solidFill>
          <a:ln w="19050" cap="rnd" cmpd="sng" algn="ctr">
            <a:solidFill>
              <a:srgbClr val="B01513">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7" name="Up Arrow 16"/>
          <p:cNvSpPr/>
          <p:nvPr/>
        </p:nvSpPr>
        <p:spPr>
          <a:xfrm>
            <a:off x="4004496" y="2123007"/>
            <a:ext cx="159636" cy="299351"/>
          </a:xfrm>
          <a:prstGeom prst="upArrow">
            <a:avLst/>
          </a:prstGeom>
          <a:solidFill>
            <a:srgbClr val="B01513"/>
          </a:solidFill>
          <a:ln w="19050" cap="rnd" cmpd="sng" algn="ctr">
            <a:solidFill>
              <a:srgbClr val="B01513">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
        <p:nvSpPr>
          <p:cNvPr id="18" name="Down Arrow 17"/>
          <p:cNvSpPr/>
          <p:nvPr/>
        </p:nvSpPr>
        <p:spPr>
          <a:xfrm>
            <a:off x="4004496" y="4691700"/>
            <a:ext cx="159636" cy="260467"/>
          </a:xfrm>
          <a:prstGeom prst="downArrow">
            <a:avLst/>
          </a:prstGeom>
          <a:solidFill>
            <a:srgbClr val="B01513"/>
          </a:solidFill>
          <a:ln w="19050" cap="rnd" cmpd="sng" algn="ctr">
            <a:solidFill>
              <a:srgbClr val="B01513">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Tree>
    <p:extLst>
      <p:ext uri="{BB962C8B-B14F-4D97-AF65-F5344CB8AC3E}">
        <p14:creationId xmlns:p14="http://schemas.microsoft.com/office/powerpoint/2010/main" val="6680194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Parenting Style and Teen Substance Use</a:t>
            </a:r>
          </a:p>
        </p:txBody>
      </p:sp>
      <p:sp>
        <p:nvSpPr>
          <p:cNvPr id="3" name="Rectangle 2"/>
          <p:cNvSpPr/>
          <p:nvPr/>
        </p:nvSpPr>
        <p:spPr>
          <a:xfrm>
            <a:off x="1725930" y="1720840"/>
            <a:ext cx="6069330" cy="3139321"/>
          </a:xfrm>
          <a:prstGeom prst="rect">
            <a:avLst/>
          </a:prstGeom>
        </p:spPr>
        <p:txBody>
          <a:bodyPr wrap="square">
            <a:spAutoFit/>
          </a:bodyPr>
          <a:lstStyle/>
          <a:p>
            <a:pPr marL="285750" indent="-285750">
              <a:buClr>
                <a:schemeClr val="accent3">
                  <a:lumMod val="75000"/>
                </a:schemeClr>
              </a:buClr>
              <a:buFont typeface="Wingdings" charset="2"/>
              <a:buChar char="Ø"/>
            </a:pPr>
            <a:r>
              <a:rPr lang="en-US" dirty="0"/>
              <a:t>Authoritative parents usually grow up to be independent, socially successful, and respectful of </a:t>
            </a:r>
            <a:r>
              <a:rPr lang="en-US" dirty="0" smtClean="0"/>
              <a:t>authority</a:t>
            </a:r>
          </a:p>
          <a:p>
            <a:pPr marL="285750" indent="-285750">
              <a:buClr>
                <a:schemeClr val="accent3">
                  <a:lumMod val="75000"/>
                </a:schemeClr>
              </a:buClr>
              <a:buFont typeface="Wingdings" charset="2"/>
              <a:buChar char="Ø"/>
            </a:pPr>
            <a:endParaRPr lang="en-US" dirty="0"/>
          </a:p>
          <a:p>
            <a:pPr marL="285750" indent="-285750">
              <a:buClr>
                <a:schemeClr val="accent3">
                  <a:lumMod val="75000"/>
                </a:schemeClr>
              </a:buClr>
              <a:buFont typeface="Wingdings" charset="2"/>
              <a:buChar char="Ø"/>
            </a:pPr>
            <a:r>
              <a:rPr lang="en-US" dirty="0"/>
              <a:t>Permissive parenting, at adolescence, follow easily into peer pressure of drug and alcohol abuse </a:t>
            </a:r>
            <a:endParaRPr lang="en-US" dirty="0" smtClean="0"/>
          </a:p>
          <a:p>
            <a:pPr marL="285750" indent="-285750">
              <a:buClr>
                <a:schemeClr val="accent3">
                  <a:lumMod val="75000"/>
                </a:schemeClr>
              </a:buClr>
              <a:buFont typeface="Wingdings" charset="2"/>
              <a:buChar char="Ø"/>
            </a:pPr>
            <a:endParaRPr lang="en-US" dirty="0"/>
          </a:p>
          <a:p>
            <a:pPr marL="285750" indent="-285750">
              <a:buClr>
                <a:schemeClr val="accent3">
                  <a:lumMod val="75000"/>
                </a:schemeClr>
              </a:buClr>
              <a:buFont typeface="Wingdings" charset="2"/>
              <a:buChar char="Ø"/>
            </a:pPr>
            <a:r>
              <a:rPr lang="en-US" dirty="0"/>
              <a:t>Authoritarian parenting adolescents will give in to peer pressure in order to gain positive validation, even if the adolescent is fully aware of the consequence </a:t>
            </a:r>
            <a:endParaRPr lang="en-US" dirty="0" smtClean="0"/>
          </a:p>
          <a:p>
            <a:endParaRPr lang="en-US" dirty="0"/>
          </a:p>
          <a:p>
            <a:r>
              <a:rPr lang="en-US" dirty="0"/>
              <a:t>Wood et al., 2004 and American Academy of Pediatrics</a:t>
            </a:r>
          </a:p>
        </p:txBody>
      </p:sp>
    </p:spTree>
    <p:extLst>
      <p:ext uri="{BB962C8B-B14F-4D97-AF65-F5344CB8AC3E}">
        <p14:creationId xmlns:p14="http://schemas.microsoft.com/office/powerpoint/2010/main" val="943326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Family Dinners</a:t>
            </a:r>
          </a:p>
        </p:txBody>
      </p:sp>
      <p:sp>
        <p:nvSpPr>
          <p:cNvPr id="3" name="Rectangle 2"/>
          <p:cNvSpPr/>
          <p:nvPr/>
        </p:nvSpPr>
        <p:spPr>
          <a:xfrm>
            <a:off x="1725930" y="1720840"/>
            <a:ext cx="6069330" cy="3693319"/>
          </a:xfrm>
          <a:prstGeom prst="rect">
            <a:avLst/>
          </a:prstGeom>
        </p:spPr>
        <p:txBody>
          <a:bodyPr wrap="square">
            <a:spAutoFit/>
          </a:bodyPr>
          <a:lstStyle/>
          <a:p>
            <a:pPr marL="285750" indent="-285750">
              <a:buClr>
                <a:schemeClr val="accent3">
                  <a:lumMod val="75000"/>
                </a:schemeClr>
              </a:buClr>
              <a:buFont typeface="Wingdings" charset="2"/>
              <a:buChar char="Ø"/>
            </a:pPr>
            <a:r>
              <a:rPr lang="en-US" dirty="0">
                <a:latin typeface="Calibri" charset="0"/>
                <a:ea typeface="Calibri" charset="0"/>
                <a:cs typeface="Calibri" charset="0"/>
              </a:rPr>
              <a:t>Traditionally family meals have been a part of all human cultures </a:t>
            </a:r>
          </a:p>
          <a:p>
            <a:pPr marL="285750" indent="-285750">
              <a:buClr>
                <a:schemeClr val="accent3">
                  <a:lumMod val="75000"/>
                </a:schemeClr>
              </a:buClr>
              <a:buFont typeface="Wingdings" charset="2"/>
              <a:buChar char="Ø"/>
            </a:pPr>
            <a:r>
              <a:rPr lang="en-US" dirty="0">
                <a:latin typeface="Calibri" charset="0"/>
                <a:ea typeface="Calibri" charset="0"/>
                <a:cs typeface="Calibri" charset="0"/>
              </a:rPr>
              <a:t>Research consistently shows that having 4 or more family dinners per week significantly relates to:</a:t>
            </a:r>
            <a:br>
              <a:rPr lang="en-US" dirty="0">
                <a:latin typeface="Calibri" charset="0"/>
                <a:ea typeface="Calibri" charset="0"/>
                <a:cs typeface="Calibri" charset="0"/>
              </a:rPr>
            </a:br>
            <a:endParaRPr lang="en-US" dirty="0">
              <a:latin typeface="Calibri" charset="0"/>
              <a:ea typeface="Calibri" charset="0"/>
              <a:cs typeface="Calibri" charset="0"/>
            </a:endParaRPr>
          </a:p>
          <a:p>
            <a:pPr marL="285750" indent="-285750">
              <a:buClr>
                <a:schemeClr val="accent3">
                  <a:lumMod val="75000"/>
                </a:schemeClr>
              </a:buClr>
              <a:buFont typeface="Wingdings" charset="2"/>
              <a:buChar char="Ø"/>
            </a:pPr>
            <a:r>
              <a:rPr lang="en-US" dirty="0">
                <a:latin typeface="Calibri" charset="0"/>
                <a:ea typeface="Calibri" charset="0"/>
                <a:cs typeface="Calibri" charset="0"/>
              </a:rPr>
              <a:t>Lower rates of substance abuse</a:t>
            </a:r>
          </a:p>
          <a:p>
            <a:pPr marL="285750" indent="-285750">
              <a:buClr>
                <a:schemeClr val="accent3">
                  <a:lumMod val="75000"/>
                </a:schemeClr>
              </a:buClr>
              <a:buFont typeface="Wingdings" charset="2"/>
              <a:buChar char="Ø"/>
            </a:pPr>
            <a:r>
              <a:rPr lang="en-US" dirty="0">
                <a:latin typeface="Calibri" charset="0"/>
                <a:ea typeface="Calibri" charset="0"/>
                <a:cs typeface="Calibri" charset="0"/>
              </a:rPr>
              <a:t>Lower rates of sexual activity</a:t>
            </a:r>
          </a:p>
          <a:p>
            <a:pPr marL="285750" indent="-285750">
              <a:buClr>
                <a:schemeClr val="accent3">
                  <a:lumMod val="75000"/>
                </a:schemeClr>
              </a:buClr>
              <a:buFont typeface="Wingdings" charset="2"/>
              <a:buChar char="Ø"/>
            </a:pPr>
            <a:r>
              <a:rPr lang="en-US" dirty="0">
                <a:latin typeface="Calibri" charset="0"/>
                <a:ea typeface="Calibri" charset="0"/>
                <a:cs typeface="Calibri" charset="0"/>
              </a:rPr>
              <a:t>Lower rates of violence and suicide ideation</a:t>
            </a:r>
          </a:p>
          <a:p>
            <a:pPr marL="285750" indent="-285750">
              <a:buClr>
                <a:schemeClr val="accent3">
                  <a:lumMod val="75000"/>
                </a:schemeClr>
              </a:buClr>
              <a:buFont typeface="Wingdings" charset="2"/>
              <a:buChar char="Ø"/>
            </a:pPr>
            <a:r>
              <a:rPr lang="en-US" dirty="0">
                <a:latin typeface="Calibri" charset="0"/>
                <a:ea typeface="Calibri" charset="0"/>
                <a:cs typeface="Calibri" charset="0"/>
              </a:rPr>
              <a:t>Lower rates of victimization</a:t>
            </a:r>
          </a:p>
          <a:p>
            <a:pPr marL="285750" indent="-285750">
              <a:buClr>
                <a:schemeClr val="accent3">
                  <a:lumMod val="75000"/>
                </a:schemeClr>
              </a:buClr>
              <a:buFont typeface="Wingdings" charset="2"/>
              <a:buChar char="Ø"/>
            </a:pPr>
            <a:r>
              <a:rPr lang="en-US" dirty="0">
                <a:latin typeface="Calibri" charset="0"/>
                <a:ea typeface="Calibri" charset="0"/>
                <a:cs typeface="Calibri" charset="0"/>
              </a:rPr>
              <a:t>Higher rates of safety behavior </a:t>
            </a:r>
          </a:p>
          <a:p>
            <a:pPr marL="285750" indent="-285750">
              <a:buClr>
                <a:schemeClr val="accent3">
                  <a:lumMod val="75000"/>
                </a:schemeClr>
              </a:buClr>
              <a:buFont typeface="Wingdings" charset="2"/>
              <a:buChar char="Ø"/>
            </a:pPr>
            <a:r>
              <a:rPr lang="en-US" dirty="0">
                <a:latin typeface="Calibri" charset="0"/>
                <a:ea typeface="Calibri" charset="0"/>
                <a:cs typeface="Calibri" charset="0"/>
              </a:rPr>
              <a:t>Lower rates of obesity 	</a:t>
            </a:r>
          </a:p>
          <a:p>
            <a:endParaRPr lang="en-US" dirty="0">
              <a:latin typeface="Calibri" charset="0"/>
              <a:ea typeface="Calibri" charset="0"/>
              <a:cs typeface="Calibri" charset="0"/>
            </a:endParaRPr>
          </a:p>
          <a:p>
            <a:r>
              <a:rPr lang="en-US" dirty="0">
                <a:latin typeface="Calibri" charset="0"/>
                <a:ea typeface="Calibri" charset="0"/>
                <a:cs typeface="Calibri" charset="0"/>
              </a:rPr>
              <a:t>Matthews et al., 2012</a:t>
            </a:r>
          </a:p>
        </p:txBody>
      </p:sp>
    </p:spTree>
    <p:extLst>
      <p:ext uri="{BB962C8B-B14F-4D97-AF65-F5344CB8AC3E}">
        <p14:creationId xmlns:p14="http://schemas.microsoft.com/office/powerpoint/2010/main" val="3064180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765810" y="1115289"/>
            <a:ext cx="8023860" cy="523220"/>
          </a:xfrm>
          <a:prstGeom prst="rect">
            <a:avLst/>
          </a:prstGeom>
          <a:noFill/>
        </p:spPr>
        <p:txBody>
          <a:bodyPr wrap="square" rtlCol="0">
            <a:spAutoFit/>
          </a:bodyPr>
          <a:lstStyle/>
          <a:p>
            <a:pPr algn="ctr"/>
            <a:r>
              <a:rPr lang="en-US" sz="2800"/>
              <a:t>How Family Dinners Work</a:t>
            </a:r>
            <a:endParaRPr lang="en-US" sz="2800" dirty="0"/>
          </a:p>
        </p:txBody>
      </p:sp>
      <p:sp>
        <p:nvSpPr>
          <p:cNvPr id="3" name="Rectangle 2"/>
          <p:cNvSpPr/>
          <p:nvPr/>
        </p:nvSpPr>
        <p:spPr>
          <a:xfrm>
            <a:off x="1725930" y="1720840"/>
            <a:ext cx="6069330" cy="3139321"/>
          </a:xfrm>
          <a:prstGeom prst="rect">
            <a:avLst/>
          </a:prstGeom>
        </p:spPr>
        <p:txBody>
          <a:bodyPr wrap="square">
            <a:spAutoFit/>
          </a:bodyPr>
          <a:lstStyle/>
          <a:p>
            <a:pPr marL="285750" indent="-285750">
              <a:buClr>
                <a:schemeClr val="accent3">
                  <a:lumMod val="75000"/>
                </a:schemeClr>
              </a:buClr>
              <a:buFont typeface="Wingdings" charset="2"/>
              <a:buChar char="Ø"/>
            </a:pPr>
            <a:r>
              <a:rPr lang="en-US" dirty="0"/>
              <a:t>Faith Building – </a:t>
            </a:r>
            <a:r>
              <a:rPr lang="en-US" dirty="0" smtClean="0"/>
              <a:t>Prayer/Grace</a:t>
            </a:r>
          </a:p>
          <a:p>
            <a:pPr marL="285750" indent="-285750">
              <a:buClr>
                <a:schemeClr val="accent3">
                  <a:lumMod val="75000"/>
                </a:schemeClr>
              </a:buClr>
              <a:buFont typeface="Wingdings" charset="2"/>
              <a:buChar char="Ø"/>
            </a:pPr>
            <a:endParaRPr lang="en-US" dirty="0"/>
          </a:p>
          <a:p>
            <a:pPr marL="285750" indent="-285750">
              <a:buClr>
                <a:schemeClr val="accent3">
                  <a:lumMod val="75000"/>
                </a:schemeClr>
              </a:buClr>
              <a:buFont typeface="Wingdings" charset="2"/>
              <a:buChar char="Ø"/>
            </a:pPr>
            <a:r>
              <a:rPr lang="en-US" dirty="0"/>
              <a:t>Role </a:t>
            </a:r>
            <a:r>
              <a:rPr lang="en-US" dirty="0" smtClean="0"/>
              <a:t>Modeling</a:t>
            </a:r>
          </a:p>
          <a:p>
            <a:pPr marL="285750" indent="-285750">
              <a:buClr>
                <a:schemeClr val="accent3">
                  <a:lumMod val="75000"/>
                </a:schemeClr>
              </a:buClr>
              <a:buFont typeface="Wingdings" charset="2"/>
              <a:buChar char="Ø"/>
            </a:pPr>
            <a:endParaRPr lang="en-US" dirty="0"/>
          </a:p>
          <a:p>
            <a:pPr marL="285750" indent="-285750">
              <a:buClr>
                <a:schemeClr val="accent3">
                  <a:lumMod val="75000"/>
                </a:schemeClr>
              </a:buClr>
              <a:buFont typeface="Wingdings" charset="2"/>
              <a:buChar char="Ø"/>
            </a:pPr>
            <a:r>
              <a:rPr lang="en-US" dirty="0" smtClean="0"/>
              <a:t>Monitoring</a:t>
            </a:r>
          </a:p>
          <a:p>
            <a:pPr marL="285750" indent="-285750">
              <a:buClr>
                <a:schemeClr val="accent3">
                  <a:lumMod val="75000"/>
                </a:schemeClr>
              </a:buClr>
              <a:buFont typeface="Wingdings" charset="2"/>
              <a:buChar char="Ø"/>
            </a:pPr>
            <a:endParaRPr lang="en-US" dirty="0"/>
          </a:p>
          <a:p>
            <a:pPr marL="285750" indent="-285750">
              <a:buClr>
                <a:schemeClr val="accent3">
                  <a:lumMod val="75000"/>
                </a:schemeClr>
              </a:buClr>
              <a:buFont typeface="Wingdings" charset="2"/>
              <a:buChar char="Ø"/>
            </a:pPr>
            <a:r>
              <a:rPr lang="en-US" dirty="0" smtClean="0"/>
              <a:t>Communication</a:t>
            </a:r>
          </a:p>
          <a:p>
            <a:pPr marL="285750" indent="-285750">
              <a:buClr>
                <a:schemeClr val="accent3">
                  <a:lumMod val="75000"/>
                </a:schemeClr>
              </a:buClr>
              <a:buFont typeface="Wingdings" charset="2"/>
              <a:buChar char="Ø"/>
            </a:pPr>
            <a:endParaRPr lang="en-US" dirty="0"/>
          </a:p>
          <a:p>
            <a:pPr marL="285750" indent="-285750">
              <a:buClr>
                <a:schemeClr val="accent3">
                  <a:lumMod val="75000"/>
                </a:schemeClr>
              </a:buClr>
              <a:buFont typeface="Wingdings" charset="2"/>
              <a:buChar char="Ø"/>
            </a:pPr>
            <a:r>
              <a:rPr lang="en-US" dirty="0" smtClean="0"/>
              <a:t>Involvement</a:t>
            </a:r>
          </a:p>
          <a:p>
            <a:pPr marL="285750" indent="-285750">
              <a:buClr>
                <a:schemeClr val="accent3">
                  <a:lumMod val="75000"/>
                </a:schemeClr>
              </a:buClr>
              <a:buFont typeface="Wingdings" charset="2"/>
              <a:buChar char="Ø"/>
            </a:pPr>
            <a:endParaRPr lang="en-US" dirty="0"/>
          </a:p>
          <a:p>
            <a:pPr marL="285750" indent="-285750">
              <a:buClr>
                <a:schemeClr val="accent3">
                  <a:lumMod val="75000"/>
                </a:schemeClr>
              </a:buClr>
              <a:buFont typeface="Wingdings" charset="2"/>
              <a:buChar char="Ø"/>
            </a:pPr>
            <a:r>
              <a:rPr lang="en-US" dirty="0"/>
              <a:t>Only works if the experience is pleasant!</a:t>
            </a:r>
          </a:p>
        </p:txBody>
      </p:sp>
    </p:spTree>
    <p:extLst>
      <p:ext uri="{BB962C8B-B14F-4D97-AF65-F5344CB8AC3E}">
        <p14:creationId xmlns:p14="http://schemas.microsoft.com/office/powerpoint/2010/main" val="1569174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5178"/>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Parents Can Help Teens and Young Adults Say ”No” to Drugs</a:t>
            </a:r>
            <a:endParaRPr lang="en-US" sz="1100" dirty="0"/>
          </a:p>
        </p:txBody>
      </p:sp>
      <p:sp>
        <p:nvSpPr>
          <p:cNvPr id="3" name="TextBox 2"/>
          <p:cNvSpPr txBox="1"/>
          <p:nvPr/>
        </p:nvSpPr>
        <p:spPr>
          <a:xfrm>
            <a:off x="889435" y="2598316"/>
            <a:ext cx="7658100" cy="2862322"/>
          </a:xfrm>
          <a:prstGeom prst="rect">
            <a:avLst/>
          </a:prstGeom>
          <a:noFill/>
        </p:spPr>
        <p:txBody>
          <a:bodyPr wrap="square" rtlCol="0">
            <a:spAutoFit/>
          </a:bodyPr>
          <a:lstStyle/>
          <a:p>
            <a:pPr marL="285750" indent="-285750">
              <a:buClr>
                <a:schemeClr val="accent3">
                  <a:lumMod val="75000"/>
                </a:schemeClr>
              </a:buClr>
              <a:buFont typeface="Wingdings" charset="2"/>
              <a:buChar char="Ø"/>
            </a:pPr>
            <a:r>
              <a:rPr lang="en-US" sz="2000" dirty="0">
                <a:latin typeface="Calibri" charset="0"/>
                <a:ea typeface="Calibri" charset="0"/>
                <a:cs typeface="Calibri" charset="0"/>
              </a:rPr>
              <a:t>Illegal drug and alcohol use is a statistically normative process during late adolescence and young adulthood</a:t>
            </a:r>
          </a:p>
          <a:p>
            <a:pPr marL="285750" indent="-285750">
              <a:buClr>
                <a:schemeClr val="accent3">
                  <a:lumMod val="75000"/>
                </a:schemeClr>
              </a:buClr>
              <a:buFont typeface="Wingdings" charset="2"/>
              <a:buChar char="Ø"/>
            </a:pPr>
            <a:endParaRPr lang="en-US" sz="2000" dirty="0">
              <a:latin typeface="Calibri" charset="0"/>
              <a:ea typeface="Calibri" charset="0"/>
              <a:cs typeface="Calibri" charset="0"/>
            </a:endParaRPr>
          </a:p>
          <a:p>
            <a:pPr marL="285750" indent="-285750">
              <a:buClr>
                <a:schemeClr val="accent3">
                  <a:lumMod val="75000"/>
                </a:schemeClr>
              </a:buClr>
              <a:buFont typeface="Wingdings" charset="2"/>
              <a:buChar char="Ø"/>
            </a:pPr>
            <a:r>
              <a:rPr lang="en-US" sz="2000" dirty="0">
                <a:latin typeface="Calibri" charset="0"/>
                <a:ea typeface="Calibri" charset="0"/>
                <a:cs typeface="Calibri" charset="0"/>
              </a:rPr>
              <a:t>50% of high school seniors in the U.S. have used an illicit drug once in their life (marijuana the most common in the U.S. and world wide) (Monitoring the Future Survey, 2013a)</a:t>
            </a:r>
          </a:p>
          <a:p>
            <a:pPr marL="285750" indent="-285750">
              <a:buClr>
                <a:schemeClr val="accent3">
                  <a:lumMod val="75000"/>
                </a:schemeClr>
              </a:buClr>
              <a:buFont typeface="Wingdings" charset="2"/>
              <a:buChar char="Ø"/>
            </a:pPr>
            <a:endParaRPr lang="en-US" sz="2000" dirty="0">
              <a:latin typeface="Calibri" charset="0"/>
              <a:ea typeface="Calibri" charset="0"/>
              <a:cs typeface="Calibri" charset="0"/>
            </a:endParaRPr>
          </a:p>
          <a:p>
            <a:pPr marL="285750" indent="-285750">
              <a:buClr>
                <a:schemeClr val="accent3">
                  <a:lumMod val="75000"/>
                </a:schemeClr>
              </a:buClr>
              <a:buFont typeface="Wingdings" charset="2"/>
              <a:buChar char="Ø"/>
            </a:pPr>
            <a:r>
              <a:rPr lang="en-US" sz="2000" dirty="0">
                <a:latin typeface="Calibri" charset="0"/>
                <a:ea typeface="Calibri" charset="0"/>
                <a:cs typeface="Calibri" charset="0"/>
              </a:rPr>
              <a:t>80% of college students in the U.S. have used alcohol in their lifetime  (Monitoring the Future Report, 2013b)</a:t>
            </a:r>
          </a:p>
        </p:txBody>
      </p:sp>
      <p:sp>
        <p:nvSpPr>
          <p:cNvPr id="10" name="TextBox 9"/>
          <p:cNvSpPr txBox="1"/>
          <p:nvPr/>
        </p:nvSpPr>
        <p:spPr>
          <a:xfrm>
            <a:off x="1001631" y="1118086"/>
            <a:ext cx="7433709" cy="523220"/>
          </a:xfrm>
          <a:prstGeom prst="rect">
            <a:avLst/>
          </a:prstGeom>
          <a:noFill/>
        </p:spPr>
        <p:txBody>
          <a:bodyPr wrap="square" rtlCol="0">
            <a:spAutoFit/>
          </a:bodyPr>
          <a:lstStyle/>
          <a:p>
            <a:pPr algn="ctr"/>
            <a:r>
              <a:rPr lang="en-US" sz="2800" dirty="0">
                <a:latin typeface="Calibri" charset="0"/>
                <a:ea typeface="Calibri" charset="0"/>
                <a:cs typeface="Calibri" charset="0"/>
              </a:rPr>
              <a:t>Normalization of Substance Use</a:t>
            </a:r>
            <a:endParaRPr lang="en-US" sz="2800" dirty="0">
              <a:ea typeface="Apple Chancery" charset="0"/>
              <a:cs typeface="Apple Chancery" charset="0"/>
            </a:endParaRPr>
          </a:p>
        </p:txBody>
      </p:sp>
    </p:spTree>
    <p:extLst>
      <p:ext uri="{BB962C8B-B14F-4D97-AF65-F5344CB8AC3E}">
        <p14:creationId xmlns:p14="http://schemas.microsoft.com/office/powerpoint/2010/main" val="9732654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765810" y="1115289"/>
            <a:ext cx="8023860" cy="523220"/>
          </a:xfrm>
          <a:prstGeom prst="rect">
            <a:avLst/>
          </a:prstGeom>
          <a:noFill/>
        </p:spPr>
        <p:txBody>
          <a:bodyPr wrap="square" rtlCol="0">
            <a:spAutoFit/>
          </a:bodyPr>
          <a:lstStyle/>
          <a:p>
            <a:pPr algn="ctr"/>
            <a:r>
              <a:rPr lang="en-US" sz="2800" dirty="0"/>
              <a:t>International Perspective</a:t>
            </a:r>
          </a:p>
        </p:txBody>
      </p:sp>
      <p:sp>
        <p:nvSpPr>
          <p:cNvPr id="3" name="Rectangle 2"/>
          <p:cNvSpPr/>
          <p:nvPr/>
        </p:nvSpPr>
        <p:spPr>
          <a:xfrm>
            <a:off x="1151906" y="1720840"/>
            <a:ext cx="7217378" cy="3139321"/>
          </a:xfrm>
          <a:prstGeom prst="rect">
            <a:avLst/>
          </a:prstGeom>
        </p:spPr>
        <p:txBody>
          <a:bodyPr wrap="square">
            <a:spAutoFit/>
          </a:bodyPr>
          <a:lstStyle/>
          <a:p>
            <a:pPr marL="285750" indent="-285750">
              <a:buClr>
                <a:schemeClr val="accent3">
                  <a:lumMod val="75000"/>
                </a:schemeClr>
              </a:buClr>
              <a:buFont typeface="Wingdings" charset="2"/>
              <a:buChar char="Ø"/>
            </a:pPr>
            <a:r>
              <a:rPr lang="en-US" u="sng" dirty="0"/>
              <a:t>Dutch and Norwegian</a:t>
            </a:r>
            <a:r>
              <a:rPr lang="en-US" dirty="0"/>
              <a:t> parents feel it is </a:t>
            </a:r>
            <a:r>
              <a:rPr lang="en-US" u="sng" dirty="0"/>
              <a:t>their responsibility to be a good example and set rules regarding substance use</a:t>
            </a:r>
            <a:r>
              <a:rPr lang="en-US" dirty="0"/>
              <a:t>(van der </a:t>
            </a:r>
            <a:r>
              <a:rPr lang="en-US" dirty="0" err="1"/>
              <a:t>Sar</a:t>
            </a:r>
            <a:r>
              <a:rPr lang="en-US" dirty="0"/>
              <a:t>, et al., 2014</a:t>
            </a:r>
            <a:r>
              <a:rPr lang="en-US" dirty="0" smtClean="0"/>
              <a:t>).</a:t>
            </a:r>
            <a:br>
              <a:rPr lang="en-US" dirty="0" smtClean="0"/>
            </a:br>
            <a:endParaRPr lang="en-US" dirty="0"/>
          </a:p>
          <a:p>
            <a:pPr marL="285750" indent="-285750">
              <a:buClr>
                <a:schemeClr val="accent3">
                  <a:lumMod val="75000"/>
                </a:schemeClr>
              </a:buClr>
              <a:buFont typeface="Wingdings" charset="2"/>
              <a:buChar char="Ø"/>
            </a:pPr>
            <a:r>
              <a:rPr lang="en-US" dirty="0"/>
              <a:t>Among rural </a:t>
            </a:r>
            <a:r>
              <a:rPr lang="en-US" u="sng" dirty="0"/>
              <a:t>African American </a:t>
            </a:r>
            <a:r>
              <a:rPr lang="en-US" dirty="0"/>
              <a:t>adolescents having family members who did not use substances, being </a:t>
            </a:r>
            <a:r>
              <a:rPr lang="en-US" u="sng" dirty="0"/>
              <a:t>raised by parents</a:t>
            </a:r>
            <a:r>
              <a:rPr lang="en-US" dirty="0"/>
              <a:t>, </a:t>
            </a:r>
            <a:r>
              <a:rPr lang="en-US" u="sng" dirty="0"/>
              <a:t>spending afternoons</a:t>
            </a:r>
            <a:r>
              <a:rPr lang="en-US" dirty="0"/>
              <a:t> with parents after school, having parents who </a:t>
            </a:r>
            <a:r>
              <a:rPr lang="en-US" u="sng" dirty="0"/>
              <a:t>talk to youth about dangers of substance use</a:t>
            </a:r>
            <a:r>
              <a:rPr lang="en-US" dirty="0"/>
              <a:t>, and having parents who </a:t>
            </a:r>
            <a:r>
              <a:rPr lang="en-US" u="sng" dirty="0"/>
              <a:t>disapprove of child using</a:t>
            </a:r>
            <a:r>
              <a:rPr lang="en-US" dirty="0"/>
              <a:t> were considered </a:t>
            </a:r>
            <a:r>
              <a:rPr lang="en-US" u="sng" dirty="0"/>
              <a:t>protective factors </a:t>
            </a:r>
            <a:r>
              <a:rPr lang="en-US" dirty="0"/>
              <a:t>(Myers, 2013</a:t>
            </a:r>
            <a:r>
              <a:rPr lang="en-US" dirty="0" smtClean="0"/>
              <a:t>).</a:t>
            </a:r>
            <a:br>
              <a:rPr lang="en-US" dirty="0" smtClean="0"/>
            </a:br>
            <a:endParaRPr lang="en-US" dirty="0"/>
          </a:p>
          <a:p>
            <a:pPr marL="285750" indent="-285750">
              <a:buClr>
                <a:schemeClr val="accent3">
                  <a:lumMod val="75000"/>
                </a:schemeClr>
              </a:buClr>
              <a:buFont typeface="Wingdings" charset="2"/>
              <a:buChar char="Ø"/>
            </a:pPr>
            <a:r>
              <a:rPr lang="en-US" dirty="0"/>
              <a:t>In a study of </a:t>
            </a:r>
            <a:r>
              <a:rPr lang="en-US" u="sng" dirty="0"/>
              <a:t>Mexican-American </a:t>
            </a:r>
            <a:r>
              <a:rPr lang="en-US" dirty="0"/>
              <a:t>adolescents, having </a:t>
            </a:r>
            <a:r>
              <a:rPr lang="en-US" u="sng" dirty="0"/>
              <a:t>family obligation values</a:t>
            </a:r>
            <a:r>
              <a:rPr lang="en-US" dirty="0"/>
              <a:t> is associated with less substance use (</a:t>
            </a:r>
            <a:r>
              <a:rPr lang="en-US" dirty="0" err="1"/>
              <a:t>Telzer</a:t>
            </a:r>
            <a:r>
              <a:rPr lang="en-US" dirty="0"/>
              <a:t>, et al., 2014).  </a:t>
            </a:r>
            <a:endParaRPr lang="en-US" dirty="0">
              <a:latin typeface="Calibri" charset="0"/>
              <a:ea typeface="Calibri" charset="0"/>
              <a:cs typeface="Calibri" charset="0"/>
            </a:endParaRPr>
          </a:p>
        </p:txBody>
      </p:sp>
    </p:spTree>
    <p:extLst>
      <p:ext uri="{BB962C8B-B14F-4D97-AF65-F5344CB8AC3E}">
        <p14:creationId xmlns:p14="http://schemas.microsoft.com/office/powerpoint/2010/main" val="9396204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765810" y="1115289"/>
            <a:ext cx="8023860" cy="523220"/>
          </a:xfrm>
          <a:prstGeom prst="rect">
            <a:avLst/>
          </a:prstGeom>
          <a:noFill/>
        </p:spPr>
        <p:txBody>
          <a:bodyPr wrap="square" rtlCol="0">
            <a:spAutoFit/>
          </a:bodyPr>
          <a:lstStyle/>
          <a:p>
            <a:pPr algn="ctr"/>
            <a:r>
              <a:rPr lang="en-US" sz="2800" dirty="0"/>
              <a:t>Family Structure</a:t>
            </a:r>
          </a:p>
        </p:txBody>
      </p:sp>
      <p:sp>
        <p:nvSpPr>
          <p:cNvPr id="3" name="Rectangle 2"/>
          <p:cNvSpPr/>
          <p:nvPr/>
        </p:nvSpPr>
        <p:spPr>
          <a:xfrm>
            <a:off x="1725930" y="1720840"/>
            <a:ext cx="6069330" cy="3139321"/>
          </a:xfrm>
          <a:prstGeom prst="rect">
            <a:avLst/>
          </a:prstGeom>
        </p:spPr>
        <p:txBody>
          <a:bodyPr wrap="square">
            <a:spAutoFit/>
          </a:bodyPr>
          <a:lstStyle/>
          <a:p>
            <a:pPr marL="285750" indent="-285750">
              <a:buClr>
                <a:schemeClr val="accent3">
                  <a:lumMod val="75000"/>
                </a:schemeClr>
              </a:buClr>
              <a:buFont typeface="Wingdings" charset="2"/>
              <a:buChar char="Ø"/>
            </a:pPr>
            <a:r>
              <a:rPr lang="en-US" dirty="0">
                <a:latin typeface="Calibri" charset="0"/>
                <a:ea typeface="Calibri" charset="0"/>
                <a:cs typeface="Calibri" charset="0"/>
              </a:rPr>
              <a:t>40% of children will live in a home without two parents</a:t>
            </a:r>
          </a:p>
          <a:p>
            <a:pPr marL="285750" indent="-285750">
              <a:buClr>
                <a:schemeClr val="accent3">
                  <a:lumMod val="75000"/>
                </a:schemeClr>
              </a:buClr>
              <a:buFont typeface="Wingdings" charset="2"/>
              <a:buChar char="Ø"/>
            </a:pPr>
            <a:r>
              <a:rPr lang="en-US" dirty="0">
                <a:latin typeface="Calibri" charset="0"/>
                <a:ea typeface="Calibri" charset="0"/>
                <a:cs typeface="Calibri" charset="0"/>
              </a:rPr>
              <a:t>Because of high divorce rates and children born out of wedlock</a:t>
            </a:r>
          </a:p>
          <a:p>
            <a:pPr marL="285750" indent="-285750">
              <a:buClr>
                <a:schemeClr val="accent3">
                  <a:lumMod val="75000"/>
                </a:schemeClr>
              </a:buClr>
              <a:buFont typeface="Wingdings" charset="2"/>
              <a:buChar char="Ø"/>
            </a:pPr>
            <a:r>
              <a:rPr lang="en-US" dirty="0">
                <a:latin typeface="Calibri" charset="0"/>
                <a:ea typeface="Calibri" charset="0"/>
                <a:cs typeface="Calibri" charset="0"/>
              </a:rPr>
              <a:t>Higher rates of academic problems, more likely to become sexually active, commit illegal acts, and use illegal drugs at young ages</a:t>
            </a:r>
          </a:p>
          <a:p>
            <a:pPr marL="285750" indent="-285750">
              <a:buClr>
                <a:schemeClr val="accent3">
                  <a:lumMod val="75000"/>
                </a:schemeClr>
              </a:buClr>
              <a:buFont typeface="Wingdings" charset="2"/>
              <a:buChar char="Ø"/>
            </a:pPr>
            <a:r>
              <a:rPr lang="en-US" dirty="0">
                <a:latin typeface="Calibri" charset="0"/>
                <a:ea typeface="Calibri" charset="0"/>
                <a:cs typeface="Calibri" charset="0"/>
              </a:rPr>
              <a:t>Probably due to disrupted parent/child bonding and overwhelmed single parents  - difficulties with communication, involvement, and supervision </a:t>
            </a:r>
          </a:p>
          <a:p>
            <a:pPr marL="285750" indent="-285750">
              <a:buClr>
                <a:schemeClr val="accent3">
                  <a:lumMod val="75000"/>
                </a:schemeClr>
              </a:buClr>
              <a:buFont typeface="Wingdings" charset="2"/>
              <a:buChar char="Ø"/>
            </a:pPr>
            <a:r>
              <a:rPr lang="en-US" dirty="0">
                <a:latin typeface="Calibri" charset="0"/>
                <a:ea typeface="Calibri" charset="0"/>
                <a:cs typeface="Calibri" charset="0"/>
              </a:rPr>
              <a:t>Family disruption particularly harmful during adolescent years</a:t>
            </a:r>
          </a:p>
        </p:txBody>
      </p:sp>
    </p:spTree>
    <p:extLst>
      <p:ext uri="{BB962C8B-B14F-4D97-AF65-F5344CB8AC3E}">
        <p14:creationId xmlns:p14="http://schemas.microsoft.com/office/powerpoint/2010/main" val="386582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765810" y="1115289"/>
            <a:ext cx="8023860" cy="523220"/>
          </a:xfrm>
          <a:prstGeom prst="rect">
            <a:avLst/>
          </a:prstGeom>
          <a:noFill/>
        </p:spPr>
        <p:txBody>
          <a:bodyPr wrap="square" rtlCol="0">
            <a:spAutoFit/>
          </a:bodyPr>
          <a:lstStyle/>
          <a:p>
            <a:pPr algn="ctr"/>
            <a:r>
              <a:rPr lang="en-US" sz="2800" dirty="0"/>
              <a:t>Hope for Single Parents</a:t>
            </a:r>
          </a:p>
        </p:txBody>
      </p:sp>
      <p:sp>
        <p:nvSpPr>
          <p:cNvPr id="3" name="Rectangle 2"/>
          <p:cNvSpPr/>
          <p:nvPr/>
        </p:nvSpPr>
        <p:spPr>
          <a:xfrm>
            <a:off x="1725930" y="1720840"/>
            <a:ext cx="6069330" cy="4093428"/>
          </a:xfrm>
          <a:prstGeom prst="rect">
            <a:avLst/>
          </a:prstGeom>
        </p:spPr>
        <p:txBody>
          <a:bodyPr wrap="square">
            <a:spAutoFit/>
          </a:bodyPr>
          <a:lstStyle/>
          <a:p>
            <a:pPr marL="342900" indent="-342900">
              <a:buClr>
                <a:schemeClr val="accent3">
                  <a:lumMod val="75000"/>
                </a:schemeClr>
              </a:buClr>
              <a:buFont typeface="Wingdings" charset="2"/>
              <a:buChar char="Ø"/>
            </a:pPr>
            <a:r>
              <a:rPr lang="en-US" sz="2000" dirty="0"/>
              <a:t>When parents separate, children still need exactly what they needed before a secure emotional base, routine, protection, encouragement to learn, and the support of a trusting, loving parent.  </a:t>
            </a:r>
          </a:p>
          <a:p>
            <a:pPr marL="342900" indent="-342900">
              <a:buClr>
                <a:schemeClr val="accent3">
                  <a:lumMod val="75000"/>
                </a:schemeClr>
              </a:buClr>
              <a:buFont typeface="Wingdings" charset="2"/>
              <a:buChar char="Ø"/>
            </a:pPr>
            <a:r>
              <a:rPr lang="en-US" sz="2000" dirty="0"/>
              <a:t>Successful single-parenting tips:</a:t>
            </a:r>
          </a:p>
          <a:p>
            <a:pPr marL="800100" lvl="1" indent="-342900">
              <a:buClr>
                <a:schemeClr val="accent3">
                  <a:lumMod val="75000"/>
                </a:schemeClr>
              </a:buClr>
              <a:buFont typeface="Wingdings" charset="2"/>
              <a:buChar char="Ø"/>
            </a:pPr>
            <a:r>
              <a:rPr lang="en-US" sz="2000" dirty="0"/>
              <a:t>Make time for one on one time with their children</a:t>
            </a:r>
          </a:p>
          <a:p>
            <a:pPr marL="800100" lvl="1" indent="-342900">
              <a:buClr>
                <a:schemeClr val="accent3">
                  <a:lumMod val="75000"/>
                </a:schemeClr>
              </a:buClr>
              <a:buFont typeface="Wingdings" charset="2"/>
              <a:buChar char="Ø"/>
            </a:pPr>
            <a:r>
              <a:rPr lang="en-US" sz="2000" dirty="0"/>
              <a:t>Show you are interested in the lives of their children and their exhibited behavior and attitudes</a:t>
            </a:r>
          </a:p>
          <a:p>
            <a:pPr marL="800100" lvl="1" indent="-342900">
              <a:buClr>
                <a:schemeClr val="accent3">
                  <a:lumMod val="75000"/>
                </a:schemeClr>
              </a:buClr>
              <a:buFont typeface="Wingdings" charset="2"/>
              <a:buChar char="Ø"/>
            </a:pPr>
            <a:r>
              <a:rPr lang="en-US" sz="2000" dirty="0"/>
              <a:t>Make good use of family networks and mentoring programs</a:t>
            </a:r>
          </a:p>
          <a:p>
            <a:pPr marL="800100" lvl="1" indent="-342900">
              <a:buClr>
                <a:schemeClr val="accent3">
                  <a:lumMod val="75000"/>
                </a:schemeClr>
              </a:buClr>
              <a:buFont typeface="Wingdings" charset="2"/>
              <a:buChar char="Ø"/>
            </a:pPr>
            <a:r>
              <a:rPr lang="en-US" sz="2000" dirty="0"/>
              <a:t>Have a positive co-parenting relationship</a:t>
            </a:r>
          </a:p>
        </p:txBody>
      </p:sp>
    </p:spTree>
    <p:extLst>
      <p:ext uri="{BB962C8B-B14F-4D97-AF65-F5344CB8AC3E}">
        <p14:creationId xmlns:p14="http://schemas.microsoft.com/office/powerpoint/2010/main" val="7747127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765810" y="1115289"/>
            <a:ext cx="8023860" cy="523220"/>
          </a:xfrm>
          <a:prstGeom prst="rect">
            <a:avLst/>
          </a:prstGeom>
          <a:noFill/>
        </p:spPr>
        <p:txBody>
          <a:bodyPr wrap="square" rtlCol="0">
            <a:spAutoFit/>
          </a:bodyPr>
          <a:lstStyle/>
          <a:p>
            <a:pPr algn="ctr"/>
            <a:r>
              <a:rPr lang="en-US" sz="2800" dirty="0"/>
              <a:t>Blended Families</a:t>
            </a:r>
          </a:p>
        </p:txBody>
      </p:sp>
      <p:sp>
        <p:nvSpPr>
          <p:cNvPr id="3" name="Rectangle 2"/>
          <p:cNvSpPr/>
          <p:nvPr/>
        </p:nvSpPr>
        <p:spPr>
          <a:xfrm>
            <a:off x="1725930" y="1720840"/>
            <a:ext cx="6069330" cy="3785652"/>
          </a:xfrm>
          <a:prstGeom prst="rect">
            <a:avLst/>
          </a:prstGeom>
        </p:spPr>
        <p:txBody>
          <a:bodyPr wrap="square">
            <a:spAutoFit/>
          </a:bodyPr>
          <a:lstStyle/>
          <a:p>
            <a:pPr marL="342900" indent="-342900">
              <a:buClr>
                <a:schemeClr val="accent3">
                  <a:lumMod val="75000"/>
                </a:schemeClr>
              </a:buClr>
              <a:buFont typeface="Wingdings" charset="2"/>
              <a:buChar char="Ø"/>
            </a:pPr>
            <a:r>
              <a:rPr lang="en-US" sz="2000" dirty="0"/>
              <a:t>According to the 2000 census 67% of families are blended</a:t>
            </a:r>
          </a:p>
          <a:p>
            <a:pPr marL="342900" indent="-342900">
              <a:buClr>
                <a:schemeClr val="accent3">
                  <a:lumMod val="75000"/>
                </a:schemeClr>
              </a:buClr>
              <a:buFont typeface="Wingdings" charset="2"/>
              <a:buChar char="Ø"/>
            </a:pPr>
            <a:r>
              <a:rPr lang="en-US" sz="2000" dirty="0"/>
              <a:t>There are many types of family that exists in today’s society, each important to the upbringing of any children.</a:t>
            </a:r>
          </a:p>
          <a:p>
            <a:pPr marL="342900" indent="-342900">
              <a:buClr>
                <a:schemeClr val="accent3">
                  <a:lumMod val="75000"/>
                </a:schemeClr>
              </a:buClr>
              <a:buFont typeface="Wingdings" charset="2"/>
              <a:buChar char="Ø"/>
            </a:pPr>
            <a:r>
              <a:rPr lang="en-US" sz="2000" dirty="0"/>
              <a:t>Successful blended family tips:</a:t>
            </a:r>
          </a:p>
          <a:p>
            <a:pPr marL="800100" lvl="1" indent="-342900">
              <a:buClr>
                <a:schemeClr val="accent3">
                  <a:lumMod val="75000"/>
                </a:schemeClr>
              </a:buClr>
              <a:buFont typeface="Wingdings" charset="2"/>
              <a:buChar char="Ø"/>
            </a:pPr>
            <a:r>
              <a:rPr lang="en-US" sz="2000" dirty="0"/>
              <a:t>Give it time – 4 years on average</a:t>
            </a:r>
          </a:p>
          <a:p>
            <a:pPr marL="800100" lvl="1" indent="-342900">
              <a:buClr>
                <a:schemeClr val="accent3">
                  <a:lumMod val="75000"/>
                </a:schemeClr>
              </a:buClr>
              <a:buFont typeface="Wingdings" charset="2"/>
              <a:buChar char="Ø"/>
            </a:pPr>
            <a:r>
              <a:rPr lang="en-US" sz="2000" dirty="0"/>
              <a:t>Build relationships</a:t>
            </a:r>
          </a:p>
          <a:p>
            <a:pPr marL="800100" lvl="1" indent="-342900">
              <a:buClr>
                <a:schemeClr val="accent3">
                  <a:lumMod val="75000"/>
                </a:schemeClr>
              </a:buClr>
              <a:buFont typeface="Wingdings" charset="2"/>
              <a:buChar char="Ø"/>
            </a:pPr>
            <a:r>
              <a:rPr lang="en-US" sz="2000" dirty="0"/>
              <a:t>Be flexible with roles</a:t>
            </a:r>
          </a:p>
          <a:p>
            <a:pPr marL="800100" lvl="1" indent="-342900">
              <a:buClr>
                <a:schemeClr val="accent3">
                  <a:lumMod val="75000"/>
                </a:schemeClr>
              </a:buClr>
              <a:buFont typeface="Wingdings" charset="2"/>
              <a:buChar char="Ø"/>
            </a:pPr>
            <a:r>
              <a:rPr lang="en-US" sz="2000" dirty="0"/>
              <a:t>Start new traditions</a:t>
            </a:r>
          </a:p>
          <a:p>
            <a:pPr marL="800100" lvl="1" indent="-342900">
              <a:buClr>
                <a:schemeClr val="accent3">
                  <a:lumMod val="75000"/>
                </a:schemeClr>
              </a:buClr>
              <a:buFont typeface="Wingdings" charset="2"/>
              <a:buChar char="Ø"/>
            </a:pPr>
            <a:endParaRPr lang="en-US" sz="2000" dirty="0"/>
          </a:p>
          <a:p>
            <a:pPr marL="800100" lvl="1" indent="-342900">
              <a:buClr>
                <a:schemeClr val="accent3">
                  <a:lumMod val="75000"/>
                </a:schemeClr>
              </a:buClr>
              <a:buFont typeface="Wingdings" charset="2"/>
              <a:buChar char="Ø"/>
            </a:pPr>
            <a:r>
              <a:rPr lang="en-US" sz="2000" dirty="0"/>
              <a:t>Braithwaite, Baxter, &amp; Harper (1998)</a:t>
            </a:r>
          </a:p>
        </p:txBody>
      </p:sp>
    </p:spTree>
    <p:extLst>
      <p:ext uri="{BB962C8B-B14F-4D97-AF65-F5344CB8AC3E}">
        <p14:creationId xmlns:p14="http://schemas.microsoft.com/office/powerpoint/2010/main" val="20778362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5178"/>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765810" y="1115289"/>
            <a:ext cx="8023860" cy="523220"/>
          </a:xfrm>
          <a:prstGeom prst="rect">
            <a:avLst/>
          </a:prstGeom>
          <a:noFill/>
        </p:spPr>
        <p:txBody>
          <a:bodyPr wrap="square" rtlCol="0">
            <a:spAutoFit/>
          </a:bodyPr>
          <a:lstStyle/>
          <a:p>
            <a:pPr algn="ctr"/>
            <a:endParaRPr lang="en-US" sz="2800" dirty="0"/>
          </a:p>
        </p:txBody>
      </p:sp>
      <p:sp>
        <p:nvSpPr>
          <p:cNvPr id="3" name="Rectangle 2"/>
          <p:cNvSpPr/>
          <p:nvPr/>
        </p:nvSpPr>
        <p:spPr>
          <a:xfrm>
            <a:off x="1725930" y="1720840"/>
            <a:ext cx="6069330" cy="3600986"/>
          </a:xfrm>
          <a:prstGeom prst="rect">
            <a:avLst/>
          </a:prstGeom>
        </p:spPr>
        <p:txBody>
          <a:bodyPr wrap="square">
            <a:spAutoFit/>
          </a:bodyPr>
          <a:lstStyle/>
          <a:p>
            <a:r>
              <a:rPr lang="en-US" sz="2400" dirty="0" smtClean="0">
                <a:latin typeface="Bradley Hand ITC" panose="03070402050302030203" pitchFamily="66" charset="0"/>
              </a:rPr>
              <a:t>By </a:t>
            </a:r>
            <a:r>
              <a:rPr lang="en-US" sz="2400" dirty="0">
                <a:latin typeface="Bradley Hand ITC" panose="03070402050302030203" pitchFamily="66" charset="0"/>
              </a:rPr>
              <a:t>making eye-contact, getting down to your child's level, offering a touch, or using a tone of your voice that conveys a desire to genuinely connect, you disarm yourself. You make it possible to reach your child more deeply and truly move forward together</a:t>
            </a:r>
            <a:r>
              <a:rPr lang="en-US" sz="2400" dirty="0" smtClean="0">
                <a:latin typeface="Bradley Hand ITC" panose="03070402050302030203" pitchFamily="66" charset="0"/>
              </a:rPr>
              <a:t>.</a:t>
            </a:r>
          </a:p>
          <a:p>
            <a:endParaRPr lang="en-US" sz="2000" dirty="0">
              <a:latin typeface="Bradley Hand ITC" panose="03070402050302030203" pitchFamily="66" charset="0"/>
            </a:endParaRPr>
          </a:p>
          <a:p>
            <a:r>
              <a:rPr lang="en-US" sz="2000" dirty="0">
                <a:latin typeface="Bradley Hand ITC" panose="03070402050302030203" pitchFamily="66" charset="0"/>
              </a:rPr>
              <a:t/>
            </a:r>
            <a:br>
              <a:rPr lang="en-US" sz="2000" dirty="0">
                <a:latin typeface="Bradley Hand ITC" panose="03070402050302030203" pitchFamily="66" charset="0"/>
              </a:rPr>
            </a:br>
            <a:r>
              <a:rPr lang="en-US" sz="2000" dirty="0">
                <a:latin typeface="Bradley Hand ITC" panose="03070402050302030203" pitchFamily="66" charset="0"/>
              </a:rPr>
              <a:t>― Hilary Flower, Adventures In Gentle Discipline</a:t>
            </a:r>
          </a:p>
        </p:txBody>
      </p:sp>
    </p:spTree>
    <p:extLst>
      <p:ext uri="{BB962C8B-B14F-4D97-AF65-F5344CB8AC3E}">
        <p14:creationId xmlns:p14="http://schemas.microsoft.com/office/powerpoint/2010/main" val="7202975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322" y="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765810" y="1115289"/>
            <a:ext cx="8023860" cy="523220"/>
          </a:xfrm>
          <a:prstGeom prst="rect">
            <a:avLst/>
          </a:prstGeom>
          <a:noFill/>
        </p:spPr>
        <p:txBody>
          <a:bodyPr wrap="square" rtlCol="0">
            <a:spAutoFit/>
          </a:bodyPr>
          <a:lstStyle/>
          <a:p>
            <a:pPr algn="ctr"/>
            <a:r>
              <a:rPr lang="en-US" sz="2800" dirty="0"/>
              <a:t>Mental Illness and Substance Use</a:t>
            </a:r>
          </a:p>
        </p:txBody>
      </p:sp>
      <p:sp>
        <p:nvSpPr>
          <p:cNvPr id="3" name="Rectangle 2"/>
          <p:cNvSpPr/>
          <p:nvPr/>
        </p:nvSpPr>
        <p:spPr>
          <a:xfrm>
            <a:off x="1725930" y="1720840"/>
            <a:ext cx="6069330" cy="4161139"/>
          </a:xfrm>
          <a:prstGeom prst="rect">
            <a:avLst/>
          </a:prstGeom>
        </p:spPr>
        <p:txBody>
          <a:bodyPr wrap="square">
            <a:spAutoFit/>
          </a:bodyPr>
          <a:lstStyle/>
          <a:p>
            <a:pPr marL="342900" indent="-342900">
              <a:buClr>
                <a:schemeClr val="accent3">
                  <a:lumMod val="75000"/>
                </a:schemeClr>
              </a:buClr>
              <a:buFont typeface="Wingdings" charset="2"/>
              <a:buChar char="Ø"/>
            </a:pPr>
            <a:r>
              <a:rPr lang="en-US" sz="1880" dirty="0"/>
              <a:t>These parenting strategies are also helpful in supporting good mental health.</a:t>
            </a:r>
          </a:p>
          <a:p>
            <a:pPr marL="342900" indent="-342900">
              <a:buClr>
                <a:schemeClr val="accent3">
                  <a:lumMod val="75000"/>
                </a:schemeClr>
              </a:buClr>
              <a:buFont typeface="Wingdings" charset="2"/>
              <a:buChar char="Ø"/>
            </a:pPr>
            <a:r>
              <a:rPr lang="en-US" sz="1880" dirty="0"/>
              <a:t>Strong genetic component to mental illness</a:t>
            </a:r>
          </a:p>
          <a:p>
            <a:pPr marL="342900" indent="-342900">
              <a:buClr>
                <a:schemeClr val="accent3">
                  <a:lumMod val="75000"/>
                </a:schemeClr>
              </a:buClr>
              <a:buFont typeface="Wingdings" charset="2"/>
              <a:buChar char="Ø"/>
            </a:pPr>
            <a:r>
              <a:rPr lang="en-US" sz="1880" dirty="0"/>
              <a:t>Depression, anxiety, ADHD, bipolar, borderline personality disorder, and PTSD (trauma) linked to substance abuse.</a:t>
            </a:r>
          </a:p>
          <a:p>
            <a:pPr marL="342900" indent="-342900">
              <a:buClr>
                <a:schemeClr val="accent3">
                  <a:lumMod val="75000"/>
                </a:schemeClr>
              </a:buClr>
              <a:buFont typeface="Wingdings" charset="2"/>
              <a:buChar char="Ø"/>
            </a:pPr>
            <a:r>
              <a:rPr lang="en-US" sz="1880" dirty="0"/>
              <a:t>Substance use can also cause some of these symptoms.</a:t>
            </a:r>
          </a:p>
          <a:p>
            <a:pPr marL="342900" indent="-342900">
              <a:buClr>
                <a:schemeClr val="accent3">
                  <a:lumMod val="75000"/>
                </a:schemeClr>
              </a:buClr>
              <a:buFont typeface="Wingdings" charset="2"/>
              <a:buChar char="Ø"/>
            </a:pPr>
            <a:r>
              <a:rPr lang="en-US" sz="1880" dirty="0"/>
              <a:t>Get help, your child’s life may depend on it!</a:t>
            </a:r>
          </a:p>
          <a:p>
            <a:pPr marL="342900" indent="-342900">
              <a:buClr>
                <a:schemeClr val="accent3">
                  <a:lumMod val="75000"/>
                </a:schemeClr>
              </a:buClr>
              <a:buFont typeface="Wingdings" charset="2"/>
              <a:buChar char="Ø"/>
            </a:pPr>
            <a:r>
              <a:rPr lang="en-US" sz="1880" dirty="0"/>
              <a:t>Substance Abuse and Mental Health Services Administration (SAMHSA) website has a link to find resources near you.</a:t>
            </a:r>
          </a:p>
          <a:p>
            <a:pPr marL="342900" indent="-342900">
              <a:buClr>
                <a:schemeClr val="accent3">
                  <a:lumMod val="75000"/>
                </a:schemeClr>
              </a:buClr>
              <a:buFont typeface="Wingdings" charset="2"/>
              <a:buChar char="Ø"/>
            </a:pPr>
            <a:r>
              <a:rPr lang="en-US" sz="1880" dirty="0"/>
              <a:t>	https://</a:t>
            </a:r>
            <a:r>
              <a:rPr lang="en-US" sz="1880" dirty="0" err="1"/>
              <a:t>findtreatment.samhsa.gov</a:t>
            </a:r>
            <a:r>
              <a:rPr lang="en-US" sz="1880" dirty="0"/>
              <a:t>/</a:t>
            </a:r>
          </a:p>
          <a:p>
            <a:pPr marL="342900" indent="-342900">
              <a:buClr>
                <a:schemeClr val="accent3">
                  <a:lumMod val="75000"/>
                </a:schemeClr>
              </a:buClr>
              <a:buFont typeface="Wingdings" charset="2"/>
              <a:buChar char="Ø"/>
            </a:pPr>
            <a:r>
              <a:rPr lang="en-US" sz="1880" dirty="0"/>
              <a:t>Local community mental health centers are a resource </a:t>
            </a:r>
          </a:p>
          <a:p>
            <a:endParaRPr lang="en-US" sz="2000" dirty="0"/>
          </a:p>
        </p:txBody>
      </p:sp>
    </p:spTree>
    <p:extLst>
      <p:ext uri="{BB962C8B-B14F-4D97-AF65-F5344CB8AC3E}">
        <p14:creationId xmlns:p14="http://schemas.microsoft.com/office/powerpoint/2010/main" val="14081084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765810" y="1115289"/>
            <a:ext cx="8023860" cy="523220"/>
          </a:xfrm>
          <a:prstGeom prst="rect">
            <a:avLst/>
          </a:prstGeom>
          <a:noFill/>
        </p:spPr>
        <p:txBody>
          <a:bodyPr wrap="square" rtlCol="0">
            <a:spAutoFit/>
          </a:bodyPr>
          <a:lstStyle/>
          <a:p>
            <a:pPr algn="ctr"/>
            <a:r>
              <a:rPr lang="en-US" sz="2800" dirty="0"/>
              <a:t>Summary</a:t>
            </a:r>
          </a:p>
        </p:txBody>
      </p:sp>
      <p:sp>
        <p:nvSpPr>
          <p:cNvPr id="3" name="Rectangle 2"/>
          <p:cNvSpPr/>
          <p:nvPr/>
        </p:nvSpPr>
        <p:spPr>
          <a:xfrm>
            <a:off x="1725930" y="1720840"/>
            <a:ext cx="6069330" cy="3477875"/>
          </a:xfrm>
          <a:prstGeom prst="rect">
            <a:avLst/>
          </a:prstGeom>
        </p:spPr>
        <p:txBody>
          <a:bodyPr wrap="square">
            <a:spAutoFit/>
          </a:bodyPr>
          <a:lstStyle/>
          <a:p>
            <a:pPr marL="342900" indent="-342900">
              <a:buClr>
                <a:schemeClr val="accent3">
                  <a:lumMod val="75000"/>
                </a:schemeClr>
              </a:buClr>
              <a:buFont typeface="Wingdings" charset="2"/>
              <a:buChar char="Ø"/>
            </a:pPr>
            <a:r>
              <a:rPr lang="en-US" sz="2000" dirty="0"/>
              <a:t>What do you believe your parents did that helped prevent your substance use?  </a:t>
            </a:r>
            <a:endParaRPr lang="en-US" sz="2000" dirty="0" smtClean="0"/>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What could they have done better</a:t>
            </a:r>
            <a:r>
              <a:rPr lang="en-US" sz="2000" dirty="0" smtClean="0"/>
              <a:t>?</a:t>
            </a:r>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What have you done as a parent to prevent your children from using?  </a:t>
            </a:r>
            <a:endParaRPr lang="en-US" sz="2000" dirty="0" smtClean="0"/>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What could you do better as a parent</a:t>
            </a:r>
            <a:r>
              <a:rPr lang="en-US" sz="2000" dirty="0" smtClean="0"/>
              <a:t>?</a:t>
            </a:r>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How can you be of support to other parents?</a:t>
            </a:r>
          </a:p>
        </p:txBody>
      </p:sp>
    </p:spTree>
    <p:extLst>
      <p:ext uri="{BB962C8B-B14F-4D97-AF65-F5344CB8AC3E}">
        <p14:creationId xmlns:p14="http://schemas.microsoft.com/office/powerpoint/2010/main" val="16538601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322" y="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765810" y="1115289"/>
            <a:ext cx="8023860" cy="523220"/>
          </a:xfrm>
          <a:prstGeom prst="rect">
            <a:avLst/>
          </a:prstGeom>
          <a:noFill/>
        </p:spPr>
        <p:txBody>
          <a:bodyPr wrap="square" rtlCol="0">
            <a:spAutoFit/>
          </a:bodyPr>
          <a:lstStyle/>
          <a:p>
            <a:pPr algn="ctr"/>
            <a:r>
              <a:rPr lang="en-US" sz="2800" dirty="0"/>
              <a:t>Application Question</a:t>
            </a:r>
          </a:p>
        </p:txBody>
      </p:sp>
      <p:sp>
        <p:nvSpPr>
          <p:cNvPr id="3" name="Rectangle 2"/>
          <p:cNvSpPr/>
          <p:nvPr/>
        </p:nvSpPr>
        <p:spPr>
          <a:xfrm>
            <a:off x="1725930" y="1720840"/>
            <a:ext cx="6069330" cy="3477875"/>
          </a:xfrm>
          <a:prstGeom prst="rect">
            <a:avLst/>
          </a:prstGeom>
        </p:spPr>
        <p:txBody>
          <a:bodyPr wrap="square">
            <a:spAutoFit/>
          </a:bodyPr>
          <a:lstStyle/>
          <a:p>
            <a:pPr marL="342900" indent="-342900">
              <a:buClr>
                <a:schemeClr val="accent3">
                  <a:lumMod val="75000"/>
                </a:schemeClr>
              </a:buClr>
              <a:buFont typeface="Wingdings" charset="2"/>
              <a:buChar char="Ø"/>
            </a:pPr>
            <a:r>
              <a:rPr lang="en-US" sz="2000" dirty="0"/>
              <a:t>What do you believe your parents did that helped prevent your substance use?  </a:t>
            </a:r>
            <a:endParaRPr lang="en-US" sz="2000" dirty="0" smtClean="0"/>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What could they have done better</a:t>
            </a:r>
            <a:r>
              <a:rPr lang="en-US" sz="2000" dirty="0" smtClean="0"/>
              <a:t>?</a:t>
            </a:r>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What have you done as a parent to prevent your children from using?  </a:t>
            </a:r>
            <a:endParaRPr lang="en-US" sz="2000" dirty="0" smtClean="0"/>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What could you do better as a parent</a:t>
            </a:r>
            <a:r>
              <a:rPr lang="en-US" sz="2000" dirty="0" smtClean="0"/>
              <a:t>?</a:t>
            </a:r>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How can you be of support to other parents?</a:t>
            </a:r>
          </a:p>
        </p:txBody>
      </p:sp>
    </p:spTree>
    <p:extLst>
      <p:ext uri="{BB962C8B-B14F-4D97-AF65-F5344CB8AC3E}">
        <p14:creationId xmlns:p14="http://schemas.microsoft.com/office/powerpoint/2010/main" val="18697453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5512" cy="6858000"/>
          </a:xfrm>
          <a:prstGeom prst="rect">
            <a:avLst/>
          </a:prstGeom>
        </p:spPr>
      </p:pic>
      <p:sp>
        <p:nvSpPr>
          <p:cNvPr id="4" name="TextBox 3"/>
          <p:cNvSpPr txBox="1"/>
          <p:nvPr/>
        </p:nvSpPr>
        <p:spPr>
          <a:xfrm>
            <a:off x="2126670" y="1686370"/>
            <a:ext cx="6714435" cy="1200329"/>
          </a:xfrm>
          <a:prstGeom prst="rect">
            <a:avLst/>
          </a:prstGeom>
          <a:noFill/>
        </p:spPr>
        <p:txBody>
          <a:bodyPr wrap="square" rtlCol="0">
            <a:spAutoFit/>
          </a:bodyPr>
          <a:lstStyle/>
          <a:p>
            <a:r>
              <a:rPr lang="en-US" sz="3600" b="1" dirty="0">
                <a:solidFill>
                  <a:schemeClr val="bg1"/>
                </a:solidFill>
              </a:rPr>
              <a:t> Parents Can Help Teens and Young Adults </a:t>
            </a:r>
            <a:r>
              <a:rPr lang="en-US" sz="3600" b="1" dirty="0" smtClean="0">
                <a:solidFill>
                  <a:schemeClr val="bg1"/>
                </a:solidFill>
              </a:rPr>
              <a:t>Say </a:t>
            </a:r>
            <a:r>
              <a:rPr lang="en-US" sz="3600" b="1" dirty="0">
                <a:solidFill>
                  <a:schemeClr val="bg1"/>
                </a:solidFill>
              </a:rPr>
              <a:t>“No” to Drugs</a:t>
            </a:r>
            <a:endParaRPr lang="en-US" dirty="0"/>
          </a:p>
        </p:txBody>
      </p:sp>
      <p:sp>
        <p:nvSpPr>
          <p:cNvPr id="5" name="TextBox 4"/>
          <p:cNvSpPr txBox="1"/>
          <p:nvPr/>
        </p:nvSpPr>
        <p:spPr>
          <a:xfrm>
            <a:off x="4265295" y="4718461"/>
            <a:ext cx="4575810" cy="738664"/>
          </a:xfrm>
          <a:prstGeom prst="rect">
            <a:avLst/>
          </a:prstGeom>
          <a:noFill/>
        </p:spPr>
        <p:txBody>
          <a:bodyPr wrap="square" rtlCol="0">
            <a:spAutoFit/>
          </a:bodyPr>
          <a:lstStyle/>
          <a:p>
            <a:r>
              <a:rPr lang="en-US" sz="1400" dirty="0" smtClean="0">
                <a:ln w="18415" cmpd="sng">
                  <a:noFill/>
                  <a:prstDash val="solid"/>
                </a:ln>
                <a:solidFill>
                  <a:srgbClr val="FFFFFF"/>
                </a:solidFill>
                <a:effectLst>
                  <a:outerShdw blurRad="63500" dir="3600000" algn="tl" rotWithShape="0">
                    <a:srgbClr val="000000">
                      <a:alpha val="70000"/>
                    </a:srgbClr>
                  </a:outerShdw>
                </a:effectLst>
              </a:rPr>
              <a:t>Alina Baltazar, PhD, LMSW, CFLE is Associate Professor and MSW Program Director of the Social Work Department at Andrews University in Berrien Springs, Michigan, USA.</a:t>
            </a:r>
            <a:endParaRPr lang="en-US" sz="1400" dirty="0">
              <a:ln w="18415" cmpd="sng">
                <a:no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259083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Parents Can Help Teens and Young Adults Say “No” to Drugs</a:t>
            </a:r>
            <a:endParaRPr lang="en-US" sz="1100" dirty="0"/>
          </a:p>
        </p:txBody>
      </p:sp>
      <p:sp>
        <p:nvSpPr>
          <p:cNvPr id="6" name="TextBox 5"/>
          <p:cNvSpPr txBox="1"/>
          <p:nvPr/>
        </p:nvSpPr>
        <p:spPr>
          <a:xfrm>
            <a:off x="1018776" y="1754326"/>
            <a:ext cx="7098030" cy="3416320"/>
          </a:xfrm>
          <a:prstGeom prst="rect">
            <a:avLst/>
          </a:prstGeom>
          <a:noFill/>
        </p:spPr>
        <p:txBody>
          <a:bodyPr wrap="square" rtlCol="0">
            <a:spAutoFit/>
          </a:bodyPr>
          <a:lstStyle/>
          <a:p>
            <a:r>
              <a:rPr lang="en-US" dirty="0"/>
              <a:t>Recreational use – there can be adverse health effects (even death) from one time or occasional use and impaired </a:t>
            </a:r>
            <a:br>
              <a:rPr lang="en-US" dirty="0"/>
            </a:br>
            <a:r>
              <a:rPr lang="en-US" dirty="0"/>
              <a:t>judgement         risky behaviors (driving while intoxicated, unsafe sex)</a:t>
            </a:r>
          </a:p>
          <a:p>
            <a:endParaRPr lang="en-US" dirty="0"/>
          </a:p>
          <a:p>
            <a:r>
              <a:rPr lang="en-US" dirty="0"/>
              <a:t>Prolonged substance abuse – linked to lung cancer, heart disease, liver disease, and addiction</a:t>
            </a:r>
          </a:p>
          <a:p>
            <a:endParaRPr lang="en-US" dirty="0"/>
          </a:p>
          <a:p>
            <a:r>
              <a:rPr lang="en-US" dirty="0"/>
              <a:t>Addiction – substance becomes most important thing causing problems at school, work, and with relationships.  Hard to quit, even as consequences pile up. </a:t>
            </a:r>
          </a:p>
          <a:p>
            <a:endParaRPr lang="en-US" dirty="0"/>
          </a:p>
          <a:p>
            <a:r>
              <a:rPr lang="en-US" dirty="0"/>
              <a:t>National Institute on Drug Abuse (2016)</a:t>
            </a:r>
          </a:p>
        </p:txBody>
      </p:sp>
      <p:sp>
        <p:nvSpPr>
          <p:cNvPr id="9" name="TextBox 8"/>
          <p:cNvSpPr txBox="1"/>
          <p:nvPr/>
        </p:nvSpPr>
        <p:spPr>
          <a:xfrm>
            <a:off x="411480" y="1115289"/>
            <a:ext cx="8378190" cy="523220"/>
          </a:xfrm>
          <a:prstGeom prst="rect">
            <a:avLst/>
          </a:prstGeom>
          <a:noFill/>
        </p:spPr>
        <p:txBody>
          <a:bodyPr wrap="square" rtlCol="0">
            <a:spAutoFit/>
          </a:bodyPr>
          <a:lstStyle/>
          <a:p>
            <a:pPr algn="ctr"/>
            <a:r>
              <a:rPr lang="en-US" sz="2800" dirty="0"/>
              <a:t>Consequences of Substance Use</a:t>
            </a:r>
          </a:p>
        </p:txBody>
      </p:sp>
      <p:sp>
        <p:nvSpPr>
          <p:cNvPr id="11" name="Right Arrow 10"/>
          <p:cNvSpPr/>
          <p:nvPr/>
        </p:nvSpPr>
        <p:spPr>
          <a:xfrm>
            <a:off x="2198804" y="2406272"/>
            <a:ext cx="330640" cy="184793"/>
          </a:xfrm>
          <a:prstGeom prst="rightArrow">
            <a:avLst/>
          </a:prstGeom>
          <a:solidFill>
            <a:srgbClr val="B01513"/>
          </a:solidFill>
          <a:ln w="19050" cap="rnd" cmpd="sng" algn="ctr">
            <a:solidFill>
              <a:srgbClr val="B01513">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
              <a:cs typeface=""/>
            </a:endParaRPr>
          </a:p>
        </p:txBody>
      </p:sp>
    </p:spTree>
    <p:extLst>
      <p:ext uri="{BB962C8B-B14F-4D97-AF65-F5344CB8AC3E}">
        <p14:creationId xmlns:p14="http://schemas.microsoft.com/office/powerpoint/2010/main" val="8308341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Adolescent Development</a:t>
            </a:r>
          </a:p>
        </p:txBody>
      </p:sp>
      <p:sp>
        <p:nvSpPr>
          <p:cNvPr id="6" name="TextBox 5"/>
          <p:cNvSpPr txBox="1"/>
          <p:nvPr/>
        </p:nvSpPr>
        <p:spPr>
          <a:xfrm>
            <a:off x="1143000" y="1899225"/>
            <a:ext cx="7372350" cy="3626634"/>
          </a:xfrm>
          <a:prstGeom prst="rect">
            <a:avLst/>
          </a:prstGeom>
          <a:noFill/>
        </p:spPr>
        <p:txBody>
          <a:bodyPr wrap="square" rtlCol="0">
            <a:spAutoFit/>
          </a:bodyPr>
          <a:lstStyle/>
          <a:p>
            <a:pPr marL="342874" lvl="0" indent="-342874" defTabSz="457167">
              <a:spcBef>
                <a:spcPts val="1000"/>
              </a:spcBef>
              <a:buClr>
                <a:schemeClr val="accent3">
                  <a:lumMod val="75000"/>
                </a:schemeClr>
              </a:buClr>
              <a:buSzPct val="80000"/>
              <a:buFont typeface="Wingdings" charset="2"/>
              <a:buChar char="Ø"/>
            </a:pPr>
            <a:r>
              <a:rPr lang="en-US" sz="1600" dirty="0">
                <a:solidFill>
                  <a:prstClr val="black"/>
                </a:solidFill>
              </a:rPr>
              <a:t>Teens especially vulnerable to substance use consequences.</a:t>
            </a:r>
          </a:p>
          <a:p>
            <a:pPr marL="342874" lvl="0" indent="-342874" defTabSz="457167">
              <a:spcBef>
                <a:spcPts val="1000"/>
              </a:spcBef>
              <a:buClr>
                <a:schemeClr val="accent3">
                  <a:lumMod val="75000"/>
                </a:schemeClr>
              </a:buClr>
              <a:buSzPct val="80000"/>
              <a:buFont typeface="Wingdings" charset="2"/>
              <a:buChar char="Ø"/>
            </a:pPr>
            <a:r>
              <a:rPr lang="en-US" sz="1600" dirty="0">
                <a:solidFill>
                  <a:prstClr val="black"/>
                </a:solidFill>
              </a:rPr>
              <a:t>A time of growth and change</a:t>
            </a:r>
          </a:p>
          <a:p>
            <a:pPr marL="342874" lvl="0" indent="-342874" defTabSz="457167">
              <a:spcBef>
                <a:spcPts val="1000"/>
              </a:spcBef>
              <a:buClr>
                <a:schemeClr val="accent3">
                  <a:lumMod val="75000"/>
                </a:schemeClr>
              </a:buClr>
              <a:buSzPct val="80000"/>
              <a:buFont typeface="Wingdings" charset="2"/>
              <a:buChar char="Ø"/>
            </a:pPr>
            <a:r>
              <a:rPr lang="en-US" sz="1600" dirty="0">
                <a:solidFill>
                  <a:prstClr val="black"/>
                </a:solidFill>
              </a:rPr>
              <a:t>Brain still developing until mid-20s</a:t>
            </a:r>
          </a:p>
          <a:p>
            <a:pPr marL="342874" lvl="0" indent="-342874" defTabSz="457167">
              <a:spcBef>
                <a:spcPts val="1000"/>
              </a:spcBef>
              <a:buClr>
                <a:schemeClr val="accent3">
                  <a:lumMod val="75000"/>
                </a:schemeClr>
              </a:buClr>
              <a:buSzPct val="80000"/>
              <a:buFont typeface="Wingdings" charset="2"/>
              <a:buChar char="Ø"/>
            </a:pPr>
            <a:r>
              <a:rPr lang="en-US" sz="1600" dirty="0">
                <a:solidFill>
                  <a:prstClr val="black"/>
                </a:solidFill>
              </a:rPr>
              <a:t>Last area to develop is executive functioning</a:t>
            </a:r>
          </a:p>
          <a:p>
            <a:pPr marL="342874" lvl="0" indent="-342874" defTabSz="457167">
              <a:spcBef>
                <a:spcPts val="1000"/>
              </a:spcBef>
              <a:buClr>
                <a:schemeClr val="accent3">
                  <a:lumMod val="75000"/>
                </a:schemeClr>
              </a:buClr>
              <a:buSzPct val="80000"/>
              <a:buFont typeface="Wingdings" charset="2"/>
              <a:buChar char="Ø"/>
            </a:pPr>
            <a:r>
              <a:rPr lang="en-US" sz="1600" dirty="0">
                <a:solidFill>
                  <a:prstClr val="black"/>
                </a:solidFill>
              </a:rPr>
              <a:t>Focused on pleasure and overestimate their ability to handle consequences.</a:t>
            </a:r>
          </a:p>
          <a:p>
            <a:pPr marL="342874" lvl="0" indent="-342874" defTabSz="457167">
              <a:spcBef>
                <a:spcPts val="1000"/>
              </a:spcBef>
              <a:buClr>
                <a:schemeClr val="accent3">
                  <a:lumMod val="75000"/>
                </a:schemeClr>
              </a:buClr>
              <a:buSzPct val="80000"/>
              <a:buFont typeface="Wingdings" charset="2"/>
              <a:buChar char="Ø"/>
            </a:pPr>
            <a:r>
              <a:rPr lang="en-US" sz="1600" dirty="0">
                <a:solidFill>
                  <a:prstClr val="black"/>
                </a:solidFill>
              </a:rPr>
              <a:t>Earlier youth start abusing drugs, more likely to get addicted and suffer long-term consequences</a:t>
            </a:r>
          </a:p>
          <a:p>
            <a:pPr marL="342874" lvl="0" indent="-342874" defTabSz="457167">
              <a:spcBef>
                <a:spcPts val="1000"/>
              </a:spcBef>
              <a:buClr>
                <a:schemeClr val="accent3">
                  <a:lumMod val="75000"/>
                </a:schemeClr>
              </a:buClr>
              <a:buSzPct val="80000"/>
              <a:buFont typeface="Wingdings" charset="2"/>
              <a:buChar char="Ø"/>
            </a:pPr>
            <a:r>
              <a:rPr lang="en-US" sz="1600" dirty="0">
                <a:solidFill>
                  <a:prstClr val="black"/>
                </a:solidFill>
              </a:rPr>
              <a:t>Stunts emotional growth</a:t>
            </a:r>
          </a:p>
          <a:p>
            <a:pPr marL="342874" lvl="0" indent="-342874" defTabSz="457167">
              <a:spcBef>
                <a:spcPts val="1000"/>
              </a:spcBef>
              <a:buClr>
                <a:schemeClr val="accent3">
                  <a:lumMod val="75000"/>
                </a:schemeClr>
              </a:buClr>
              <a:buSzPct val="80000"/>
              <a:buFont typeface="Wingdings" charset="2"/>
              <a:buChar char="Ø"/>
            </a:pPr>
            <a:r>
              <a:rPr lang="en-US" sz="1600" dirty="0">
                <a:solidFill>
                  <a:prstClr val="black"/>
                </a:solidFill>
              </a:rPr>
              <a:t>What can parents do?</a:t>
            </a:r>
          </a:p>
          <a:p>
            <a:pPr lvl="0" defTabSz="457167">
              <a:spcBef>
                <a:spcPts val="1000"/>
              </a:spcBef>
              <a:buClr>
                <a:srgbClr val="1E5155">
                  <a:lumMod val="40000"/>
                  <a:lumOff val="60000"/>
                </a:srgbClr>
              </a:buClr>
              <a:buSzPct val="80000"/>
            </a:pPr>
            <a:r>
              <a:rPr lang="en-US" sz="1160" dirty="0">
                <a:solidFill>
                  <a:prstClr val="black"/>
                </a:solidFill>
              </a:rPr>
              <a:t>National Institute on Drug Abuse (2016)</a:t>
            </a:r>
          </a:p>
        </p:txBody>
      </p:sp>
    </p:spTree>
    <p:extLst>
      <p:ext uri="{BB962C8B-B14F-4D97-AF65-F5344CB8AC3E}">
        <p14:creationId xmlns:p14="http://schemas.microsoft.com/office/powerpoint/2010/main" val="1940288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Parent/Child Attachment</a:t>
            </a:r>
          </a:p>
        </p:txBody>
      </p:sp>
      <p:sp>
        <p:nvSpPr>
          <p:cNvPr id="6" name="TextBox 5"/>
          <p:cNvSpPr txBox="1"/>
          <p:nvPr/>
        </p:nvSpPr>
        <p:spPr>
          <a:xfrm>
            <a:off x="1143000" y="1899225"/>
            <a:ext cx="7372350" cy="3170099"/>
          </a:xfrm>
          <a:prstGeom prst="rect">
            <a:avLst/>
          </a:prstGeom>
          <a:noFill/>
        </p:spPr>
        <p:txBody>
          <a:bodyPr wrap="square" rtlCol="0">
            <a:spAutoFit/>
          </a:bodyPr>
          <a:lstStyle/>
          <a:p>
            <a:pPr marL="342900" indent="-342900">
              <a:buClr>
                <a:schemeClr val="accent3">
                  <a:lumMod val="75000"/>
                </a:schemeClr>
              </a:buClr>
              <a:buFont typeface="Wingdings" charset="2"/>
              <a:buChar char="Ø"/>
            </a:pPr>
            <a:r>
              <a:rPr lang="en-US" sz="2000" dirty="0"/>
              <a:t>Bonding between parent and child starts at the very beginning</a:t>
            </a:r>
          </a:p>
          <a:p>
            <a:pPr marL="342900" indent="-342900">
              <a:buClr>
                <a:schemeClr val="accent3">
                  <a:lumMod val="75000"/>
                </a:schemeClr>
              </a:buClr>
              <a:buFont typeface="Wingdings" charset="2"/>
              <a:buChar char="Ø"/>
            </a:pPr>
            <a:r>
              <a:rPr lang="en-US" sz="2000" dirty="0"/>
              <a:t>Trust vs. Mistrust (Erickson, 1950)</a:t>
            </a:r>
          </a:p>
          <a:p>
            <a:pPr marL="342900" indent="-342900">
              <a:buClr>
                <a:schemeClr val="accent3">
                  <a:lumMod val="75000"/>
                </a:schemeClr>
              </a:buClr>
              <a:buFont typeface="Wingdings" charset="2"/>
              <a:buChar char="Ø"/>
            </a:pPr>
            <a:r>
              <a:rPr lang="en-US" sz="2000" dirty="0"/>
              <a:t>Attachment is associated with the expression and recognition of emotions as well as interpersonal functioning (</a:t>
            </a:r>
            <a:r>
              <a:rPr lang="en-US" sz="2000" dirty="0" err="1"/>
              <a:t>Thorberg</a:t>
            </a:r>
            <a:r>
              <a:rPr lang="en-US" sz="2000" dirty="0"/>
              <a:t> &amp; </a:t>
            </a:r>
            <a:r>
              <a:rPr lang="en-US" sz="2000" dirty="0" err="1"/>
              <a:t>Lyvers</a:t>
            </a:r>
            <a:r>
              <a:rPr lang="en-US" sz="2000" dirty="0"/>
              <a:t>, 2010). </a:t>
            </a:r>
          </a:p>
          <a:p>
            <a:pPr marL="342900" indent="-342900">
              <a:buClr>
                <a:schemeClr val="accent3">
                  <a:lumMod val="75000"/>
                </a:schemeClr>
              </a:buClr>
              <a:buFont typeface="Wingdings" charset="2"/>
              <a:buChar char="Ø"/>
            </a:pPr>
            <a:r>
              <a:rPr lang="en-US" sz="2000" dirty="0"/>
              <a:t>Research has reported emotional regulation difficulties in                                                                                  substance use disorders and addiction has been considered an                                                                                  attachment disorder (</a:t>
            </a:r>
            <a:r>
              <a:rPr lang="en-US" sz="2000" dirty="0" err="1"/>
              <a:t>Thorberg</a:t>
            </a:r>
            <a:r>
              <a:rPr lang="en-US" sz="2000" dirty="0"/>
              <a:t> &amp; </a:t>
            </a:r>
            <a:r>
              <a:rPr lang="en-US" sz="2000" dirty="0" err="1"/>
              <a:t>Lyvers</a:t>
            </a:r>
            <a:r>
              <a:rPr lang="en-US" sz="2000" dirty="0"/>
              <a:t>, 2010).</a:t>
            </a:r>
          </a:p>
          <a:p>
            <a:pPr marL="342900" indent="-342900">
              <a:buClr>
                <a:schemeClr val="accent3">
                  <a:lumMod val="75000"/>
                </a:schemeClr>
              </a:buClr>
              <a:buFont typeface="Wingdings" charset="2"/>
              <a:buChar char="Ø"/>
            </a:pPr>
            <a:r>
              <a:rPr lang="en-US" sz="2000" dirty="0"/>
              <a:t>The bond motivates the child to cooperate with </a:t>
            </a:r>
            <a:br>
              <a:rPr lang="en-US" sz="2000" dirty="0"/>
            </a:br>
            <a:r>
              <a:rPr lang="en-US" sz="2000" dirty="0"/>
              <a:t>their parent in areas of discipline</a:t>
            </a:r>
          </a:p>
        </p:txBody>
      </p:sp>
    </p:spTree>
    <p:extLst>
      <p:ext uri="{BB962C8B-B14F-4D97-AF65-F5344CB8AC3E}">
        <p14:creationId xmlns:p14="http://schemas.microsoft.com/office/powerpoint/2010/main" val="2977616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The Need For Parental Guidance </a:t>
            </a:r>
          </a:p>
        </p:txBody>
      </p:sp>
      <p:sp>
        <p:nvSpPr>
          <p:cNvPr id="6" name="TextBox 5"/>
          <p:cNvSpPr txBox="1"/>
          <p:nvPr/>
        </p:nvSpPr>
        <p:spPr>
          <a:xfrm>
            <a:off x="1143000" y="1899225"/>
            <a:ext cx="7109460" cy="2554545"/>
          </a:xfrm>
          <a:prstGeom prst="rect">
            <a:avLst/>
          </a:prstGeom>
          <a:noFill/>
        </p:spPr>
        <p:txBody>
          <a:bodyPr wrap="square" rtlCol="0">
            <a:spAutoFit/>
          </a:bodyPr>
          <a:lstStyle/>
          <a:p>
            <a:r>
              <a:rPr lang="en-US" sz="2000" dirty="0">
                <a:latin typeface="Bradley Hand ITC" panose="03070402050302030203" pitchFamily="66" charset="0"/>
                <a:hlinkClick r:id="rId4"/>
              </a:rPr>
              <a:t>Proverbs 22:6</a:t>
            </a:r>
            <a:r>
              <a:rPr lang="en-US" sz="2000" dirty="0">
                <a:latin typeface="Bradley Hand ITC" panose="03070402050302030203" pitchFamily="66" charset="0"/>
              </a:rPr>
              <a:t> ESV </a:t>
            </a:r>
          </a:p>
          <a:p>
            <a:r>
              <a:rPr lang="en-US" sz="2000" dirty="0">
                <a:latin typeface="Bradley Hand ITC" panose="03070402050302030203" pitchFamily="66" charset="0"/>
              </a:rPr>
              <a:t>Train up a child in the way he should go; even when he is old he will not depart from it</a:t>
            </a:r>
            <a:r>
              <a:rPr lang="en-US" sz="2000" dirty="0" smtClean="0">
                <a:latin typeface="Bradley Hand ITC" panose="03070402050302030203" pitchFamily="66" charset="0"/>
              </a:rPr>
              <a:t>.</a:t>
            </a:r>
          </a:p>
          <a:p>
            <a:endParaRPr lang="en-US" sz="2000" dirty="0">
              <a:latin typeface="Bradley Hand ITC" panose="03070402050302030203" pitchFamily="66" charset="0"/>
            </a:endParaRPr>
          </a:p>
          <a:p>
            <a:r>
              <a:rPr lang="en-US" sz="2000" dirty="0">
                <a:latin typeface="Bradley Hand ITC" panose="03070402050302030203" pitchFamily="66" charset="0"/>
                <a:hlinkClick r:id="rId5"/>
              </a:rPr>
              <a:t>Ephesians 6:4</a:t>
            </a:r>
            <a:r>
              <a:rPr lang="en-US" sz="2000" dirty="0">
                <a:latin typeface="Bradley Hand ITC" panose="03070402050302030203" pitchFamily="66" charset="0"/>
              </a:rPr>
              <a:t> ESV  </a:t>
            </a:r>
          </a:p>
          <a:p>
            <a:r>
              <a:rPr lang="en-US" sz="2000" dirty="0">
                <a:latin typeface="Bradley Hand ITC" panose="03070402050302030203" pitchFamily="66" charset="0"/>
              </a:rPr>
              <a:t>Fathers, do not provoke your children to anger, but bring them up in the discipline and instruction of the Lord.</a:t>
            </a:r>
          </a:p>
          <a:p>
            <a:endParaRPr lang="en-US" sz="2000" dirty="0"/>
          </a:p>
        </p:txBody>
      </p:sp>
    </p:spTree>
    <p:extLst>
      <p:ext uri="{BB962C8B-B14F-4D97-AF65-F5344CB8AC3E}">
        <p14:creationId xmlns:p14="http://schemas.microsoft.com/office/powerpoint/2010/main" val="1740184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Role Modeling</a:t>
            </a:r>
          </a:p>
        </p:txBody>
      </p:sp>
      <p:sp>
        <p:nvSpPr>
          <p:cNvPr id="6" name="TextBox 5"/>
          <p:cNvSpPr txBox="1"/>
          <p:nvPr/>
        </p:nvSpPr>
        <p:spPr>
          <a:xfrm>
            <a:off x="1143000" y="1899225"/>
            <a:ext cx="7372350" cy="2862322"/>
          </a:xfrm>
          <a:prstGeom prst="rect">
            <a:avLst/>
          </a:prstGeom>
          <a:noFill/>
        </p:spPr>
        <p:txBody>
          <a:bodyPr wrap="square" rtlCol="0">
            <a:spAutoFit/>
          </a:bodyPr>
          <a:lstStyle/>
          <a:p>
            <a:pPr marL="342900" indent="-342900">
              <a:buClr>
                <a:schemeClr val="accent3">
                  <a:lumMod val="75000"/>
                </a:schemeClr>
              </a:buClr>
              <a:buFont typeface="Wingdings" charset="2"/>
              <a:buChar char="Ø"/>
            </a:pPr>
            <a:r>
              <a:rPr lang="en-US" sz="2000" dirty="0"/>
              <a:t>If parents, older siblings, or even grandparents use substances, youth are more likely to use (Cubbins and </a:t>
            </a:r>
            <a:r>
              <a:rPr lang="en-US" sz="2000" dirty="0" err="1"/>
              <a:t>Klepinger</a:t>
            </a:r>
            <a:r>
              <a:rPr lang="en-US" sz="2000" dirty="0"/>
              <a:t>, 2007</a:t>
            </a:r>
            <a:r>
              <a:rPr lang="en-US" sz="2000" dirty="0" smtClean="0"/>
              <a:t>)</a:t>
            </a:r>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In a study of Christian college students, using focus groups, it was reported, “If my parents didn’t use, I guess I won’t either.” (Baltazar, 2015)</a:t>
            </a:r>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When family members have used, having an honest conversation helps, especially regarding consequences (Baltazar, 2015</a:t>
            </a:r>
            <a:r>
              <a:rPr lang="en-US" sz="2000" dirty="0" smtClean="0"/>
              <a:t>)</a:t>
            </a:r>
            <a:endParaRPr lang="en-US" sz="2000" dirty="0"/>
          </a:p>
        </p:txBody>
      </p:sp>
    </p:spTree>
    <p:extLst>
      <p:ext uri="{BB962C8B-B14F-4D97-AF65-F5344CB8AC3E}">
        <p14:creationId xmlns:p14="http://schemas.microsoft.com/office/powerpoint/2010/main" val="12787012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The Role of Siblings</a:t>
            </a:r>
          </a:p>
        </p:txBody>
      </p:sp>
      <p:sp>
        <p:nvSpPr>
          <p:cNvPr id="6" name="TextBox 5"/>
          <p:cNvSpPr txBox="1"/>
          <p:nvPr/>
        </p:nvSpPr>
        <p:spPr>
          <a:xfrm>
            <a:off x="1143000" y="1899225"/>
            <a:ext cx="7372350" cy="3170099"/>
          </a:xfrm>
          <a:prstGeom prst="rect">
            <a:avLst/>
          </a:prstGeom>
          <a:noFill/>
        </p:spPr>
        <p:txBody>
          <a:bodyPr wrap="square" rtlCol="0">
            <a:spAutoFit/>
          </a:bodyPr>
          <a:lstStyle/>
          <a:p>
            <a:pPr marL="342900" indent="-342900">
              <a:buFont typeface="Wingdings" charset="2"/>
              <a:buChar char="Ø"/>
            </a:pPr>
            <a:r>
              <a:rPr lang="en-US" sz="2000" dirty="0"/>
              <a:t>Siblings offer one of the first and most important peer relationships in an individual's life. (Heppner, 2014). </a:t>
            </a:r>
          </a:p>
          <a:p>
            <a:pPr marL="342900" indent="-342900">
              <a:buFont typeface="Wingdings" charset="2"/>
              <a:buChar char="Ø"/>
            </a:pPr>
            <a:endParaRPr lang="en-US" sz="2000" dirty="0"/>
          </a:p>
          <a:p>
            <a:pPr marL="342900" indent="-342900">
              <a:buFont typeface="Wingdings" charset="2"/>
              <a:buChar char="Ø"/>
            </a:pPr>
            <a:r>
              <a:rPr lang="en-US" sz="2000" dirty="0"/>
              <a:t>Siblings' bonds depend upon their culture. In some cultures siblings may have a close relationship, in other cultures it is not as important for a family unit. (Heppner, 2014</a:t>
            </a:r>
            <a:r>
              <a:rPr lang="en-US" sz="2000" dirty="0" smtClean="0"/>
              <a:t>).</a:t>
            </a:r>
          </a:p>
          <a:p>
            <a:pPr marL="342900" indent="-342900">
              <a:buClr>
                <a:schemeClr val="accent3">
                  <a:lumMod val="75000"/>
                </a:schemeClr>
              </a:buClr>
              <a:buFont typeface="Wingdings" charset="2"/>
              <a:buChar char="Ø"/>
            </a:pPr>
            <a:endParaRPr lang="en-US" sz="2000" dirty="0"/>
          </a:p>
          <a:p>
            <a:pPr marL="342900" indent="-342900">
              <a:buFont typeface="Wingdings" charset="2"/>
              <a:buChar char="Ø"/>
            </a:pPr>
            <a:r>
              <a:rPr lang="en-US" sz="2000" dirty="0"/>
              <a:t>According to the Harvard Study of Adult Development, the longer we can sustain close sibling relationships in adulthood, the more it can benefit and protect us emotionally.</a:t>
            </a:r>
          </a:p>
        </p:txBody>
      </p:sp>
    </p:spTree>
    <p:extLst>
      <p:ext uri="{BB962C8B-B14F-4D97-AF65-F5344CB8AC3E}">
        <p14:creationId xmlns:p14="http://schemas.microsoft.com/office/powerpoint/2010/main" val="17365124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a:solidFill>
                  <a:schemeClr val="bg1"/>
                </a:solidFill>
              </a:rPr>
              <a:t>Parents Can Help Teens and Young Adults Say “No” to Drugs</a:t>
            </a:r>
            <a:endParaRPr lang="en-US" sz="1100" dirty="0"/>
          </a:p>
        </p:txBody>
      </p:sp>
      <p:sp>
        <p:nvSpPr>
          <p:cNvPr id="2" name="TextBox 1"/>
          <p:cNvSpPr txBox="1"/>
          <p:nvPr/>
        </p:nvSpPr>
        <p:spPr>
          <a:xfrm>
            <a:off x="411480" y="1115289"/>
            <a:ext cx="8378190" cy="523220"/>
          </a:xfrm>
          <a:prstGeom prst="rect">
            <a:avLst/>
          </a:prstGeom>
          <a:noFill/>
        </p:spPr>
        <p:txBody>
          <a:bodyPr wrap="square" rtlCol="0">
            <a:spAutoFit/>
          </a:bodyPr>
          <a:lstStyle/>
          <a:p>
            <a:pPr algn="ctr"/>
            <a:r>
              <a:rPr lang="en-US" sz="2800" dirty="0"/>
              <a:t>Extended Families</a:t>
            </a:r>
          </a:p>
        </p:txBody>
      </p:sp>
      <p:sp>
        <p:nvSpPr>
          <p:cNvPr id="6" name="TextBox 5"/>
          <p:cNvSpPr txBox="1"/>
          <p:nvPr/>
        </p:nvSpPr>
        <p:spPr>
          <a:xfrm>
            <a:off x="1143000" y="1899225"/>
            <a:ext cx="7372350" cy="3477875"/>
          </a:xfrm>
          <a:prstGeom prst="rect">
            <a:avLst/>
          </a:prstGeom>
          <a:noFill/>
        </p:spPr>
        <p:txBody>
          <a:bodyPr wrap="square" rtlCol="0">
            <a:spAutoFit/>
          </a:bodyPr>
          <a:lstStyle/>
          <a:p>
            <a:pPr marL="342900" indent="-342900">
              <a:buClr>
                <a:schemeClr val="accent3">
                  <a:lumMod val="75000"/>
                </a:schemeClr>
              </a:buClr>
              <a:buFont typeface="Wingdings" charset="2"/>
              <a:buChar char="Ø"/>
            </a:pPr>
            <a:r>
              <a:rPr lang="en-US" sz="2000" dirty="0"/>
              <a:t>In some cultures, the role of the extended family is very important.</a:t>
            </a:r>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Grandparents and other family members such as aunts and uncles play a significant role in both a family’s economic and social function.</a:t>
            </a:r>
          </a:p>
          <a:p>
            <a:pPr marL="342900" indent="-342900">
              <a:buClr>
                <a:schemeClr val="accent3">
                  <a:lumMod val="75000"/>
                </a:schemeClr>
              </a:buClr>
              <a:buFont typeface="Wingdings" charset="2"/>
              <a:buChar char="Ø"/>
            </a:pPr>
            <a:endParaRPr lang="en-US" sz="2000" dirty="0"/>
          </a:p>
          <a:p>
            <a:pPr marL="342900" indent="-342900">
              <a:buClr>
                <a:schemeClr val="accent3">
                  <a:lumMod val="75000"/>
                </a:schemeClr>
              </a:buClr>
              <a:buFont typeface="Wingdings" charset="2"/>
              <a:buChar char="Ø"/>
            </a:pPr>
            <a:r>
              <a:rPr lang="en-US" sz="2000" dirty="0"/>
              <a:t>Grandparent substance using norms were one of the strongest predictors of intention to use substances, in a population of American Indian youth (Martinez, Ayers, </a:t>
            </a:r>
            <a:r>
              <a:rPr lang="en-US" sz="2000" dirty="0" err="1"/>
              <a:t>Kulis</a:t>
            </a:r>
            <a:r>
              <a:rPr lang="en-US" sz="2000" dirty="0"/>
              <a:t>, &amp; Brown, 2015)</a:t>
            </a:r>
            <a:br>
              <a:rPr lang="en-US" sz="2000" dirty="0"/>
            </a:br>
            <a:endParaRPr lang="en-US" sz="2000" dirty="0"/>
          </a:p>
        </p:txBody>
      </p:sp>
    </p:spTree>
    <p:extLst>
      <p:ext uri="{BB962C8B-B14F-4D97-AF65-F5344CB8AC3E}">
        <p14:creationId xmlns:p14="http://schemas.microsoft.com/office/powerpoint/2010/main" val="12067082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PT 2 template " id="{B57066C0-B180-B84F-A886-994B413AE9B8}" vid="{3A5BFEDB-7C49-244C-BAFE-94B3B185B5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2 template </Template>
  <TotalTime>434</TotalTime>
  <Words>2740</Words>
  <Application>Microsoft Macintosh PowerPoint</Application>
  <PresentationFormat>On-screen Show (4:3)</PresentationFormat>
  <Paragraphs>280</Paragraphs>
  <Slides>28</Slides>
  <Notes>26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Apple Chancery</vt:lpstr>
      <vt:lpstr>Arial</vt:lpstr>
      <vt:lpstr>Bradley Hand ITC</vt:lpstr>
      <vt:lpstr>Calibri</vt:lpstr>
      <vt:lpstr>Georgia</vt:lpstr>
      <vt:lpstr>Wingdings</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27</cp:revision>
  <dcterms:created xsi:type="dcterms:W3CDTF">2016-10-11T17:07:54Z</dcterms:created>
  <dcterms:modified xsi:type="dcterms:W3CDTF">2016-10-13T02:33:15Z</dcterms:modified>
</cp:coreProperties>
</file>