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3" r:id="rId7"/>
    <p:sldId id="264" r:id="rId8"/>
    <p:sldId id="262" r:id="rId9"/>
    <p:sldId id="266" r:id="rId10"/>
    <p:sldId id="267" r:id="rId11"/>
    <p:sldId id="268" r:id="rId12"/>
    <p:sldId id="269"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6"/>
    <p:restoredTop sz="94674"/>
  </p:normalViewPr>
  <p:slideViewPr>
    <p:cSldViewPr snapToGrid="0" snapToObjects="1">
      <p:cViewPr>
        <p:scale>
          <a:sx n="100" d="100"/>
          <a:sy n="100" d="100"/>
        </p:scale>
        <p:origin x="2512" y="6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360444-D0A7-974E-B483-81E0C00C4638}" type="datetimeFigureOut">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60444-D0A7-974E-B483-81E0C00C4638}" type="datetimeFigureOut">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60444-D0A7-974E-B483-81E0C00C4638}" type="datetimeFigureOut">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60444-D0A7-974E-B483-81E0C00C4638}" type="datetimeFigureOut">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60444-D0A7-974E-B483-81E0C00C4638}" type="datetimeFigureOut">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360444-D0A7-974E-B483-81E0C00C4638}" type="datetimeFigureOut">
              <a:rPr lang="en-US" smtClean="0"/>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360444-D0A7-974E-B483-81E0C00C4638}" type="datetimeFigureOut">
              <a:rPr lang="en-US" smtClean="0"/>
              <a:t>10/12/16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60444-D0A7-974E-B483-81E0C00C4638}" type="datetimeFigureOut">
              <a:rPr lang="en-US" smtClean="0"/>
              <a:t>10/12/16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0444-D0A7-974E-B483-81E0C00C4638}" type="datetimeFigureOut">
              <a:rPr lang="en-US" smtClean="0"/>
              <a:t>10/12/16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7003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60444-D0A7-974E-B483-81E0C00C4638}" type="datetimeFigureOut">
              <a:rPr lang="en-US" smtClean="0"/>
              <a:t>10/12/16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780A-563C-0046-B457-B0B9E957C029}" type="slidenum">
              <a:rPr lang="en-US" smtClean="0"/>
              <a:t>‹#›</a:t>
            </a:fld>
            <a:endParaRPr lang="en-US"/>
          </a:p>
        </p:txBody>
      </p:sp>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5512" cy="6858000"/>
          </a:xfrm>
          <a:prstGeom prst="rect">
            <a:avLst/>
          </a:prstGeom>
        </p:spPr>
      </p:pic>
      <p:sp>
        <p:nvSpPr>
          <p:cNvPr id="4" name="TextBox 3"/>
          <p:cNvSpPr txBox="1"/>
          <p:nvPr/>
        </p:nvSpPr>
        <p:spPr>
          <a:xfrm>
            <a:off x="3122985" y="1720632"/>
            <a:ext cx="6714435" cy="2585323"/>
          </a:xfrm>
          <a:prstGeom prst="rect">
            <a:avLst/>
          </a:prstGeom>
          <a:noFill/>
        </p:spPr>
        <p:txBody>
          <a:bodyPr wrap="square" rtlCol="0">
            <a:spAutoFit/>
          </a:bodyPr>
          <a:lstStyle/>
          <a:p>
            <a:r>
              <a:rPr lang="en-US" sz="3600" b="1" dirty="0" smtClean="0">
                <a:solidFill>
                  <a:schemeClr val="bg1"/>
                </a:solidFill>
              </a:rPr>
              <a:t>Help</a:t>
            </a:r>
            <a:r>
              <a:rPr lang="en-US" sz="3600" b="1" dirty="0">
                <a:solidFill>
                  <a:schemeClr val="bg1"/>
                </a:solidFill>
              </a:rPr>
              <a:t>! I’m a Parent: Christian Parenting in the Real </a:t>
            </a:r>
            <a:r>
              <a:rPr lang="en-US" sz="3600" b="1" dirty="0" smtClean="0">
                <a:solidFill>
                  <a:schemeClr val="bg1"/>
                </a:solidFill>
              </a:rPr>
              <a:t>World </a:t>
            </a:r>
            <a:r>
              <a:rPr lang="en-US" sz="3600" b="1" dirty="0">
                <a:solidFill>
                  <a:schemeClr val="bg1"/>
                </a:solidFill>
              </a:rPr>
              <a:t/>
            </a:r>
            <a:br>
              <a:rPr lang="en-US" sz="3600" b="1" dirty="0">
                <a:solidFill>
                  <a:schemeClr val="bg1"/>
                </a:solidFill>
              </a:rPr>
            </a:br>
            <a:r>
              <a:rPr lang="en-US" sz="3600" b="1" dirty="0">
                <a:solidFill>
                  <a:schemeClr val="bg1"/>
                </a:solidFill>
              </a:rPr>
              <a:t>Forever Friendship</a:t>
            </a:r>
            <a:r>
              <a:rPr lang="en-US" sz="4800" b="1" dirty="0"/>
              <a:t/>
            </a:r>
            <a:br>
              <a:rPr lang="en-US" sz="4800" b="1" dirty="0"/>
            </a:br>
            <a:r>
              <a:rPr lang="en-US" sz="3600" b="1" dirty="0"/>
              <a:t/>
            </a:r>
            <a:br>
              <a:rPr lang="en-US" sz="3600" b="1" dirty="0"/>
            </a:br>
            <a:endParaRPr lang="en-US" dirty="0"/>
          </a:p>
        </p:txBody>
      </p:sp>
      <p:sp>
        <p:nvSpPr>
          <p:cNvPr id="5" name="TextBox 4"/>
          <p:cNvSpPr txBox="1"/>
          <p:nvPr/>
        </p:nvSpPr>
        <p:spPr>
          <a:xfrm>
            <a:off x="4265295" y="4718461"/>
            <a:ext cx="4575810" cy="307777"/>
          </a:xfrm>
          <a:prstGeom prst="rect">
            <a:avLst/>
          </a:prstGeom>
          <a:noFill/>
        </p:spPr>
        <p:txBody>
          <a:bodyPr wrap="square" rtlCol="0">
            <a:spAutoFit/>
          </a:bodyPr>
          <a:lstStyle/>
          <a:p>
            <a:r>
              <a:rPr lang="en-US" sz="1400" dirty="0">
                <a:ln w="18415" cmpd="sng">
                  <a:noFill/>
                  <a:prstDash val="solid"/>
                </a:ln>
                <a:solidFill>
                  <a:srgbClr val="FFFFFF"/>
                </a:solidFill>
                <a:effectLst>
                  <a:outerShdw blurRad="63500" dir="3600000" algn="tl" rotWithShape="0">
                    <a:srgbClr val="000000">
                      <a:alpha val="70000"/>
                    </a:srgbClr>
                  </a:outerShdw>
                </a:effectLst>
              </a:rPr>
              <a:t>Written by </a:t>
            </a:r>
            <a:r>
              <a:rPr lang="en-US" sz="1400" dirty="0" smtClean="0">
                <a:ln w="18415" cmpd="sng">
                  <a:noFill/>
                  <a:prstDash val="solid"/>
                </a:ln>
                <a:solidFill>
                  <a:srgbClr val="FFFFFF"/>
                </a:solidFill>
                <a:effectLst>
                  <a:outerShdw blurRad="63500" dir="3600000" algn="tl" rotWithShape="0">
                    <a:srgbClr val="000000">
                      <a:alpha val="70000"/>
                    </a:srgbClr>
                  </a:outerShdw>
                </a:effectLst>
              </a:rPr>
              <a:t>Drs. Claudio and Pamela Consuegra</a:t>
            </a:r>
            <a:endParaRPr lang="en-US" sz="1200" i="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2293620" y="3844290"/>
            <a:ext cx="7543800" cy="461665"/>
          </a:xfrm>
          <a:prstGeom prst="rect">
            <a:avLst/>
          </a:prstGeom>
          <a:noFill/>
        </p:spPr>
        <p:txBody>
          <a:bodyPr wrap="square" rtlCol="0">
            <a:spAutoFit/>
          </a:bodyPr>
          <a:lstStyle/>
          <a:p>
            <a:r>
              <a:rPr lang="en-US" sz="2400" b="1" spc="50" dirty="0">
                <a:ln w="13500">
                  <a:noFill/>
                  <a:prstDash val="solid"/>
                </a:ln>
                <a:solidFill>
                  <a:schemeClr val="accent1">
                    <a:tint val="3000"/>
                  </a:schemeClr>
                </a:solidFill>
                <a:latin typeface="+mj-lt"/>
                <a:cs typeface="Georgia"/>
              </a:rPr>
              <a:t>Presented by: (add </a:t>
            </a:r>
            <a:r>
              <a:rPr lang="en-US" sz="2400" b="1" spc="50" dirty="0" smtClean="0">
                <a:ln w="13500">
                  <a:noFill/>
                  <a:prstDash val="solid"/>
                </a:ln>
                <a:solidFill>
                  <a:schemeClr val="accent1">
                    <a:tint val="3000"/>
                  </a:schemeClr>
                </a:solidFill>
                <a:latin typeface="+mj-lt"/>
                <a:cs typeface="Georgia"/>
              </a:rPr>
              <a:t>presenter’s </a:t>
            </a:r>
            <a:r>
              <a:rPr lang="en-US" sz="2400" b="1" spc="50" dirty="0">
                <a:ln w="13500">
                  <a:noFill/>
                  <a:prstDash val="solid"/>
                </a:ln>
                <a:solidFill>
                  <a:schemeClr val="accent1">
                    <a:tint val="3000"/>
                  </a:schemeClr>
                </a:solidFill>
                <a:latin typeface="+mj-lt"/>
                <a:cs typeface="Georgia"/>
              </a:rPr>
              <a:t>name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55" y="1122498"/>
            <a:ext cx="2500440" cy="3291840"/>
          </a:xfrm>
          <a:prstGeom prst="rect">
            <a:avLst/>
          </a:prstGeom>
        </p:spPr>
      </p:pic>
    </p:spTree>
    <p:extLst>
      <p:ext uri="{BB962C8B-B14F-4D97-AF65-F5344CB8AC3E}">
        <p14:creationId xmlns:p14="http://schemas.microsoft.com/office/powerpoint/2010/main" val="1734015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 y="-6072"/>
            <a:ext cx="9152418" cy="6863178"/>
          </a:xfrm>
          <a:prstGeom prst="rect">
            <a:avLst/>
          </a:prstGeom>
        </p:spPr>
      </p:pic>
      <p:sp>
        <p:nvSpPr>
          <p:cNvPr id="8" name="Rectangle 7"/>
          <p:cNvSpPr/>
          <p:nvPr/>
        </p:nvSpPr>
        <p:spPr>
          <a:xfrm>
            <a:off x="411480" y="6396335"/>
            <a:ext cx="6252210" cy="261610"/>
          </a:xfrm>
          <a:prstGeom prst="rect">
            <a:avLst/>
          </a:prstGeom>
        </p:spPr>
        <p:txBody>
          <a:bodyPr wrap="square">
            <a:spAutoFit/>
          </a:bodyPr>
          <a:lstStyle/>
          <a:p>
            <a:r>
              <a:rPr lang="en-US" sz="1100" b="1" dirty="0" smtClean="0">
                <a:solidFill>
                  <a:schemeClr val="bg1"/>
                </a:solidFill>
              </a:rPr>
              <a:t>A Forever Friendship</a:t>
            </a:r>
            <a:endParaRPr lang="en-US" sz="1100" dirty="0"/>
          </a:p>
        </p:txBody>
      </p:sp>
      <p:sp>
        <p:nvSpPr>
          <p:cNvPr id="2" name="TextBox 1"/>
          <p:cNvSpPr txBox="1"/>
          <p:nvPr/>
        </p:nvSpPr>
        <p:spPr>
          <a:xfrm>
            <a:off x="1710291" y="1293749"/>
            <a:ext cx="5715000" cy="954107"/>
          </a:xfrm>
          <a:prstGeom prst="rect">
            <a:avLst/>
          </a:prstGeom>
          <a:noFill/>
        </p:spPr>
        <p:txBody>
          <a:bodyPr wrap="square" rtlCol="0">
            <a:spAutoFit/>
          </a:bodyPr>
          <a:lstStyle/>
          <a:p>
            <a:pPr algn="ctr"/>
            <a:r>
              <a:rPr lang="en-US" sz="2800" b="1" dirty="0" smtClean="0"/>
              <a:t>Ways a Forever Friendship </a:t>
            </a:r>
          </a:p>
          <a:p>
            <a:pPr algn="ctr"/>
            <a:r>
              <a:rPr lang="en-US" sz="2800" b="1" dirty="0" smtClean="0"/>
              <a:t>Benefits Children</a:t>
            </a:r>
            <a:endParaRPr lang="en-US" sz="2800" dirty="0"/>
          </a:p>
        </p:txBody>
      </p:sp>
      <p:sp>
        <p:nvSpPr>
          <p:cNvPr id="3" name="TextBox 2"/>
          <p:cNvSpPr txBox="1"/>
          <p:nvPr/>
        </p:nvSpPr>
        <p:spPr>
          <a:xfrm>
            <a:off x="1920240" y="2389317"/>
            <a:ext cx="6115050" cy="3724096"/>
          </a:xfrm>
          <a:prstGeom prst="rect">
            <a:avLst/>
          </a:prstGeom>
          <a:noFill/>
        </p:spPr>
        <p:txBody>
          <a:bodyPr wrap="square" rtlCol="0">
            <a:spAutoFit/>
          </a:bodyPr>
          <a:lstStyle/>
          <a:p>
            <a:pPr marL="457200" lvl="0" indent="-457200">
              <a:buFont typeface="+mj-lt"/>
              <a:buAutoNum type="arabicPeriod"/>
            </a:pPr>
            <a:r>
              <a:rPr lang="en-US" sz="2000" dirty="0"/>
              <a:t>It promotes their eternal happiness</a:t>
            </a:r>
          </a:p>
          <a:p>
            <a:pPr marL="457200" lvl="0" indent="-457200">
              <a:buFont typeface="+mj-lt"/>
              <a:buAutoNum type="arabicPeriod"/>
            </a:pPr>
            <a:r>
              <a:rPr lang="en-US" sz="2000" dirty="0"/>
              <a:t>It helps them make sense out of life</a:t>
            </a:r>
          </a:p>
          <a:p>
            <a:pPr marL="457200" lvl="0" indent="-457200">
              <a:buFont typeface="+mj-lt"/>
              <a:buAutoNum type="arabicPeriod"/>
            </a:pPr>
            <a:r>
              <a:rPr lang="en-US" sz="2000" dirty="0"/>
              <a:t>It’s their best chance to accept Christ</a:t>
            </a:r>
          </a:p>
          <a:p>
            <a:pPr marL="457200" lvl="0" indent="-457200">
              <a:buFont typeface="+mj-lt"/>
              <a:buAutoNum type="arabicPeriod"/>
            </a:pPr>
            <a:r>
              <a:rPr lang="en-US" sz="2000" dirty="0"/>
              <a:t>It can help counter balance worldly influences</a:t>
            </a:r>
          </a:p>
          <a:p>
            <a:pPr marL="457200" lvl="0" indent="-457200">
              <a:buFont typeface="+mj-lt"/>
              <a:buAutoNum type="arabicPeriod"/>
            </a:pPr>
            <a:r>
              <a:rPr lang="en-US" sz="2000" dirty="0"/>
              <a:t>It can help them learn to love others</a:t>
            </a:r>
          </a:p>
          <a:p>
            <a:pPr marL="457200" lvl="0" indent="-457200">
              <a:buFont typeface="+mj-lt"/>
              <a:buAutoNum type="arabicPeriod"/>
            </a:pPr>
            <a:r>
              <a:rPr lang="en-US" sz="2000" dirty="0"/>
              <a:t>It is something fun to do</a:t>
            </a:r>
          </a:p>
          <a:p>
            <a:pPr marL="457200" lvl="0" indent="-457200">
              <a:buFont typeface="+mj-lt"/>
              <a:buAutoNum type="arabicPeriod"/>
            </a:pPr>
            <a:r>
              <a:rPr lang="en-US" sz="2000" dirty="0"/>
              <a:t>It helps them with their relationships/friendships</a:t>
            </a:r>
          </a:p>
          <a:p>
            <a:pPr marL="457200" lvl="0" indent="-457200">
              <a:buFont typeface="+mj-lt"/>
              <a:buAutoNum type="arabicPeriod"/>
            </a:pPr>
            <a:r>
              <a:rPr lang="en-US" sz="2000" dirty="0"/>
              <a:t>It gives children special memories</a:t>
            </a:r>
          </a:p>
          <a:p>
            <a:pPr marL="457200" lvl="0" indent="-457200">
              <a:buFont typeface="+mj-lt"/>
              <a:buAutoNum type="arabicPeriod"/>
            </a:pPr>
            <a:r>
              <a:rPr lang="en-US" sz="2000" dirty="0"/>
              <a:t>It allows them to make friends with adult volunteers in a safe environment </a:t>
            </a:r>
          </a:p>
          <a:p>
            <a:endParaRPr lang="en-US" sz="2800" dirty="0"/>
          </a:p>
        </p:txBody>
      </p:sp>
    </p:spTree>
    <p:extLst>
      <p:ext uri="{BB962C8B-B14F-4D97-AF65-F5344CB8AC3E}">
        <p14:creationId xmlns:p14="http://schemas.microsoft.com/office/powerpoint/2010/main" val="137196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 y="-6072"/>
            <a:ext cx="9152418" cy="6863178"/>
          </a:xfrm>
          <a:prstGeom prst="rect">
            <a:avLst/>
          </a:prstGeom>
        </p:spPr>
      </p:pic>
      <p:sp>
        <p:nvSpPr>
          <p:cNvPr id="8" name="Rectangle 7"/>
          <p:cNvSpPr/>
          <p:nvPr/>
        </p:nvSpPr>
        <p:spPr>
          <a:xfrm>
            <a:off x="411480" y="6396335"/>
            <a:ext cx="6252210" cy="261610"/>
          </a:xfrm>
          <a:prstGeom prst="rect">
            <a:avLst/>
          </a:prstGeom>
        </p:spPr>
        <p:txBody>
          <a:bodyPr wrap="square">
            <a:spAutoFit/>
          </a:bodyPr>
          <a:lstStyle/>
          <a:p>
            <a:r>
              <a:rPr lang="en-US" sz="1100" b="1" dirty="0" smtClean="0">
                <a:solidFill>
                  <a:schemeClr val="bg1"/>
                </a:solidFill>
              </a:rPr>
              <a:t>A Forever Friendship</a:t>
            </a:r>
            <a:endParaRPr lang="en-US" sz="1100" dirty="0"/>
          </a:p>
        </p:txBody>
      </p:sp>
      <p:sp>
        <p:nvSpPr>
          <p:cNvPr id="2" name="TextBox 1"/>
          <p:cNvSpPr txBox="1"/>
          <p:nvPr/>
        </p:nvSpPr>
        <p:spPr>
          <a:xfrm>
            <a:off x="1710291" y="1416860"/>
            <a:ext cx="5715000" cy="523220"/>
          </a:xfrm>
          <a:prstGeom prst="rect">
            <a:avLst/>
          </a:prstGeom>
          <a:noFill/>
        </p:spPr>
        <p:txBody>
          <a:bodyPr wrap="square" rtlCol="0">
            <a:spAutoFit/>
          </a:bodyPr>
          <a:lstStyle/>
          <a:p>
            <a:pPr algn="ctr"/>
            <a:r>
              <a:rPr lang="en-US" sz="2800" b="1" dirty="0" smtClean="0"/>
              <a:t>An Eternity Filled with Benefits</a:t>
            </a:r>
            <a:endParaRPr lang="en-US" sz="2800" dirty="0"/>
          </a:p>
        </p:txBody>
      </p:sp>
      <p:sp>
        <p:nvSpPr>
          <p:cNvPr id="3" name="TextBox 2"/>
          <p:cNvSpPr txBox="1"/>
          <p:nvPr/>
        </p:nvSpPr>
        <p:spPr>
          <a:xfrm>
            <a:off x="1920240" y="2389317"/>
            <a:ext cx="6115050" cy="3108543"/>
          </a:xfrm>
          <a:prstGeom prst="rect">
            <a:avLst/>
          </a:prstGeom>
          <a:noFill/>
        </p:spPr>
        <p:txBody>
          <a:bodyPr wrap="square" rtlCol="0">
            <a:spAutoFit/>
          </a:bodyPr>
          <a:lstStyle/>
          <a:p>
            <a:r>
              <a:rPr lang="en-US" sz="2800" dirty="0"/>
              <a:t>Ultimately, a forever relationship with Jesus Christ means that your child will experience benefits that will not only last a lifetime here on this earth but benefits that will carry them into eternity!</a:t>
            </a:r>
            <a:endParaRPr lang="en-US" sz="2800" b="1" dirty="0"/>
          </a:p>
          <a:p>
            <a:endParaRPr lang="en-US" sz="2800" dirty="0"/>
          </a:p>
        </p:txBody>
      </p:sp>
    </p:spTree>
    <p:extLst>
      <p:ext uri="{BB962C8B-B14F-4D97-AF65-F5344CB8AC3E}">
        <p14:creationId xmlns:p14="http://schemas.microsoft.com/office/powerpoint/2010/main" val="1075338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 y="-6072"/>
            <a:ext cx="9152418" cy="6863178"/>
          </a:xfrm>
          <a:prstGeom prst="rect">
            <a:avLst/>
          </a:prstGeom>
        </p:spPr>
      </p:pic>
      <p:sp>
        <p:nvSpPr>
          <p:cNvPr id="8" name="Rectangle 7"/>
          <p:cNvSpPr/>
          <p:nvPr/>
        </p:nvSpPr>
        <p:spPr>
          <a:xfrm>
            <a:off x="411480" y="6396335"/>
            <a:ext cx="6252210" cy="261610"/>
          </a:xfrm>
          <a:prstGeom prst="rect">
            <a:avLst/>
          </a:prstGeom>
        </p:spPr>
        <p:txBody>
          <a:bodyPr wrap="square">
            <a:spAutoFit/>
          </a:bodyPr>
          <a:lstStyle/>
          <a:p>
            <a:r>
              <a:rPr lang="en-US" sz="1100" b="1" dirty="0" smtClean="0">
                <a:solidFill>
                  <a:schemeClr val="bg1"/>
                </a:solidFill>
              </a:rPr>
              <a:t>A Forever Friendship</a:t>
            </a:r>
            <a:endParaRPr lang="en-US" sz="1100" dirty="0"/>
          </a:p>
        </p:txBody>
      </p:sp>
      <p:sp>
        <p:nvSpPr>
          <p:cNvPr id="2" name="TextBox 1"/>
          <p:cNvSpPr txBox="1"/>
          <p:nvPr/>
        </p:nvSpPr>
        <p:spPr>
          <a:xfrm>
            <a:off x="1710290" y="1321029"/>
            <a:ext cx="5715000" cy="523220"/>
          </a:xfrm>
          <a:prstGeom prst="rect">
            <a:avLst/>
          </a:prstGeom>
          <a:noFill/>
        </p:spPr>
        <p:txBody>
          <a:bodyPr wrap="square" rtlCol="0">
            <a:spAutoFit/>
          </a:bodyPr>
          <a:lstStyle/>
          <a:p>
            <a:pPr algn="ctr"/>
            <a:r>
              <a:rPr lang="en-US" sz="2800" b="1" dirty="0" smtClean="0"/>
              <a:t>Child Guidance</a:t>
            </a:r>
            <a:endParaRPr lang="en-US" sz="2800" dirty="0"/>
          </a:p>
        </p:txBody>
      </p:sp>
      <p:sp>
        <p:nvSpPr>
          <p:cNvPr id="3" name="TextBox 2"/>
          <p:cNvSpPr txBox="1"/>
          <p:nvPr/>
        </p:nvSpPr>
        <p:spPr>
          <a:xfrm>
            <a:off x="1221658" y="2043410"/>
            <a:ext cx="6692265" cy="3600986"/>
          </a:xfrm>
          <a:prstGeom prst="rect">
            <a:avLst/>
          </a:prstGeom>
          <a:noFill/>
        </p:spPr>
        <p:txBody>
          <a:bodyPr wrap="square" rtlCol="0">
            <a:spAutoFit/>
          </a:bodyPr>
          <a:lstStyle/>
          <a:p>
            <a:pPr algn="just"/>
            <a:r>
              <a:rPr lang="en-US" sz="2000" dirty="0"/>
              <a:t>The work of education in the home, if it is to accomplish all that God designs </a:t>
            </a:r>
            <a:r>
              <a:rPr lang="en-US" sz="2000" dirty="0" smtClean="0"/>
              <a:t>it shall, </a:t>
            </a:r>
            <a:r>
              <a:rPr lang="en-US" sz="2000" dirty="0"/>
              <a:t>demands that parents be diligent students of the Scriptures. They must be learners of the great Teacher. Day by day the law of love and kindness must be upon their lips. Their lives must reveal the grace and truth that was seen in the life of their Example. Then a sanctified love will bind the hearts of parents and children together, and the youth will grow up established in the faith and rooted and grounded in the love of </a:t>
            </a:r>
            <a:r>
              <a:rPr lang="en-US" sz="2000" dirty="0" smtClean="0"/>
              <a:t>God. </a:t>
            </a:r>
          </a:p>
          <a:p>
            <a:pPr algn="just"/>
            <a:r>
              <a:rPr lang="en-US" sz="2000" dirty="0" smtClean="0"/>
              <a:t>White</a:t>
            </a:r>
            <a:r>
              <a:rPr lang="en-US" sz="2000" dirty="0"/>
              <a:t>, 1954, p. </a:t>
            </a:r>
            <a:r>
              <a:rPr lang="en-US" sz="2000" dirty="0" smtClean="0"/>
              <a:t>66</a:t>
            </a:r>
            <a:endParaRPr lang="en-US" sz="2000" dirty="0"/>
          </a:p>
          <a:p>
            <a:endParaRPr lang="en-US" sz="2800" dirty="0"/>
          </a:p>
        </p:txBody>
      </p:sp>
    </p:spTree>
    <p:extLst>
      <p:ext uri="{BB962C8B-B14F-4D97-AF65-F5344CB8AC3E}">
        <p14:creationId xmlns:p14="http://schemas.microsoft.com/office/powerpoint/2010/main" val="185743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5512" cy="6858000"/>
          </a:xfrm>
          <a:prstGeom prst="rect">
            <a:avLst/>
          </a:prstGeom>
        </p:spPr>
      </p:pic>
      <p:sp>
        <p:nvSpPr>
          <p:cNvPr id="5" name="TextBox 4"/>
          <p:cNvSpPr txBox="1"/>
          <p:nvPr/>
        </p:nvSpPr>
        <p:spPr>
          <a:xfrm>
            <a:off x="4265295" y="4718461"/>
            <a:ext cx="4575810" cy="954107"/>
          </a:xfrm>
          <a:prstGeom prst="rect">
            <a:avLst/>
          </a:prstGeom>
          <a:noFill/>
        </p:spPr>
        <p:txBody>
          <a:bodyPr wrap="square" rtlCol="0">
            <a:spAutoFit/>
          </a:bodyPr>
          <a:lstStyle/>
          <a:p>
            <a:r>
              <a:rPr lang="en-US" sz="1400" dirty="0" smtClean="0">
                <a:ln w="18415" cmpd="sng">
                  <a:noFill/>
                  <a:prstDash val="solid"/>
                </a:ln>
                <a:solidFill>
                  <a:srgbClr val="FFFFFF"/>
                </a:solidFill>
                <a:effectLst>
                  <a:outerShdw blurRad="63500" dir="3600000" algn="tl" rotWithShape="0">
                    <a:srgbClr val="000000">
                      <a:alpha val="70000"/>
                    </a:srgbClr>
                  </a:outerShdw>
                </a:effectLst>
              </a:rPr>
              <a:t>Drs. Claudio and Pamela Consuegra are the Directors of the Department of the Family Ministries at the North American Division of Seventh-day Adventists in Silver Spring, Maryland, USA.</a:t>
            </a:r>
            <a:endParaRPr lang="en-US" sz="1200" i="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3122985" y="1720632"/>
            <a:ext cx="6714435" cy="2585323"/>
          </a:xfrm>
          <a:prstGeom prst="rect">
            <a:avLst/>
          </a:prstGeom>
          <a:noFill/>
        </p:spPr>
        <p:txBody>
          <a:bodyPr wrap="square" rtlCol="0">
            <a:spAutoFit/>
          </a:bodyPr>
          <a:lstStyle/>
          <a:p>
            <a:r>
              <a:rPr lang="en-US" sz="3600" b="1" dirty="0" smtClean="0">
                <a:solidFill>
                  <a:schemeClr val="bg1"/>
                </a:solidFill>
              </a:rPr>
              <a:t>Help</a:t>
            </a:r>
            <a:r>
              <a:rPr lang="en-US" sz="3600" b="1" dirty="0">
                <a:solidFill>
                  <a:schemeClr val="bg1"/>
                </a:solidFill>
              </a:rPr>
              <a:t>! I’m a Parent: Christian Parenting in the Real </a:t>
            </a:r>
            <a:r>
              <a:rPr lang="en-US" sz="3600" b="1" dirty="0" smtClean="0">
                <a:solidFill>
                  <a:schemeClr val="bg1"/>
                </a:solidFill>
              </a:rPr>
              <a:t>World </a:t>
            </a:r>
            <a:r>
              <a:rPr lang="en-US" sz="3600" b="1" dirty="0">
                <a:solidFill>
                  <a:schemeClr val="bg1"/>
                </a:solidFill>
              </a:rPr>
              <a:t/>
            </a:r>
            <a:br>
              <a:rPr lang="en-US" sz="3600" b="1" dirty="0">
                <a:solidFill>
                  <a:schemeClr val="bg1"/>
                </a:solidFill>
              </a:rPr>
            </a:br>
            <a:r>
              <a:rPr lang="en-US" sz="3600" b="1" dirty="0">
                <a:solidFill>
                  <a:schemeClr val="bg1"/>
                </a:solidFill>
              </a:rPr>
              <a:t>Forever Friendship</a:t>
            </a:r>
            <a:r>
              <a:rPr lang="en-US" sz="4800" b="1" dirty="0"/>
              <a:t/>
            </a:r>
            <a:br>
              <a:rPr lang="en-US" sz="4800" b="1" dirty="0"/>
            </a:br>
            <a:r>
              <a:rPr lang="en-US" sz="3600" b="1" dirty="0"/>
              <a:t/>
            </a:r>
            <a:br>
              <a:rPr lang="en-US" sz="3600" b="1" dirty="0"/>
            </a:b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55" y="1122498"/>
            <a:ext cx="2500440" cy="3291840"/>
          </a:xfrm>
          <a:prstGeom prst="rect">
            <a:avLst/>
          </a:prstGeom>
        </p:spPr>
      </p:pic>
    </p:spTree>
    <p:extLst>
      <p:ext uri="{BB962C8B-B14F-4D97-AF65-F5344CB8AC3E}">
        <p14:creationId xmlns:p14="http://schemas.microsoft.com/office/powerpoint/2010/main" val="1798593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 y="-6072"/>
            <a:ext cx="9152418" cy="6863178"/>
          </a:xfrm>
          <a:prstGeom prst="rect">
            <a:avLst/>
          </a:prstGeom>
        </p:spPr>
      </p:pic>
      <p:sp>
        <p:nvSpPr>
          <p:cNvPr id="8" name="Rectangle 7"/>
          <p:cNvSpPr/>
          <p:nvPr/>
        </p:nvSpPr>
        <p:spPr>
          <a:xfrm>
            <a:off x="411480" y="6396335"/>
            <a:ext cx="6252210" cy="261610"/>
          </a:xfrm>
          <a:prstGeom prst="rect">
            <a:avLst/>
          </a:prstGeom>
        </p:spPr>
        <p:txBody>
          <a:bodyPr wrap="square">
            <a:spAutoFit/>
          </a:bodyPr>
          <a:lstStyle/>
          <a:p>
            <a:r>
              <a:rPr lang="en-US" sz="1100" b="1" dirty="0" smtClean="0">
                <a:solidFill>
                  <a:schemeClr val="bg1"/>
                </a:solidFill>
              </a:rPr>
              <a:t>A Forever Friendship</a:t>
            </a:r>
            <a:endParaRPr lang="en-US" sz="1100" dirty="0"/>
          </a:p>
        </p:txBody>
      </p:sp>
      <p:sp>
        <p:nvSpPr>
          <p:cNvPr id="2" name="TextBox 1"/>
          <p:cNvSpPr txBox="1"/>
          <p:nvPr/>
        </p:nvSpPr>
        <p:spPr>
          <a:xfrm>
            <a:off x="3120390" y="1314450"/>
            <a:ext cx="3920490" cy="523220"/>
          </a:xfrm>
          <a:prstGeom prst="rect">
            <a:avLst/>
          </a:prstGeom>
          <a:noFill/>
        </p:spPr>
        <p:txBody>
          <a:bodyPr wrap="square" rtlCol="0">
            <a:spAutoFit/>
          </a:bodyPr>
          <a:lstStyle/>
          <a:p>
            <a:r>
              <a:rPr lang="en-US" sz="2800" b="1" dirty="0"/>
              <a:t>Scriptural Principle</a:t>
            </a:r>
            <a:endParaRPr lang="en-US" sz="2800" dirty="0"/>
          </a:p>
        </p:txBody>
      </p:sp>
      <p:sp>
        <p:nvSpPr>
          <p:cNvPr id="3" name="TextBox 2"/>
          <p:cNvSpPr txBox="1"/>
          <p:nvPr/>
        </p:nvSpPr>
        <p:spPr>
          <a:xfrm>
            <a:off x="1920240" y="2240727"/>
            <a:ext cx="6115050" cy="2062103"/>
          </a:xfrm>
          <a:prstGeom prst="rect">
            <a:avLst/>
          </a:prstGeom>
          <a:noFill/>
        </p:spPr>
        <p:txBody>
          <a:bodyPr wrap="square" rtlCol="0">
            <a:spAutoFit/>
          </a:bodyPr>
          <a:lstStyle/>
          <a:p>
            <a:r>
              <a:rPr lang="en-US" sz="2800" dirty="0" smtClean="0"/>
              <a:t>No </a:t>
            </a:r>
            <a:r>
              <a:rPr lang="en-US" sz="2800" dirty="0"/>
              <a:t>longer do I call you servants, for a servant does not know what his master is doing; but I have called you friends</a:t>
            </a:r>
            <a:r>
              <a:rPr lang="en-US" sz="2800" dirty="0" smtClean="0"/>
              <a:t>…</a:t>
            </a:r>
          </a:p>
          <a:p>
            <a:endParaRPr lang="en-US" sz="2400" dirty="0" smtClean="0"/>
          </a:p>
          <a:p>
            <a:pPr algn="ctr"/>
            <a:r>
              <a:rPr lang="en-US" dirty="0" smtClean="0"/>
              <a:t> </a:t>
            </a:r>
            <a:r>
              <a:rPr lang="en-US" sz="2000" dirty="0" smtClean="0"/>
              <a:t>John 15:15</a:t>
            </a:r>
            <a:endParaRPr lang="en-US" sz="2000" dirty="0"/>
          </a:p>
        </p:txBody>
      </p:sp>
    </p:spTree>
    <p:extLst>
      <p:ext uri="{BB962C8B-B14F-4D97-AF65-F5344CB8AC3E}">
        <p14:creationId xmlns:p14="http://schemas.microsoft.com/office/powerpoint/2010/main" val="1107843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 y="-6072"/>
            <a:ext cx="9152418" cy="6863178"/>
          </a:xfrm>
          <a:prstGeom prst="rect">
            <a:avLst/>
          </a:prstGeom>
        </p:spPr>
      </p:pic>
      <p:sp>
        <p:nvSpPr>
          <p:cNvPr id="8" name="Rectangle 7"/>
          <p:cNvSpPr/>
          <p:nvPr/>
        </p:nvSpPr>
        <p:spPr>
          <a:xfrm>
            <a:off x="411480" y="6396335"/>
            <a:ext cx="6252210" cy="261610"/>
          </a:xfrm>
          <a:prstGeom prst="rect">
            <a:avLst/>
          </a:prstGeom>
        </p:spPr>
        <p:txBody>
          <a:bodyPr wrap="square">
            <a:spAutoFit/>
          </a:bodyPr>
          <a:lstStyle/>
          <a:p>
            <a:r>
              <a:rPr lang="en-US" sz="1100" b="1" dirty="0" smtClean="0">
                <a:solidFill>
                  <a:schemeClr val="bg1"/>
                </a:solidFill>
              </a:rPr>
              <a:t>A Forever Friendship</a:t>
            </a:r>
            <a:endParaRPr lang="en-US" sz="1100" dirty="0"/>
          </a:p>
        </p:txBody>
      </p:sp>
      <p:sp>
        <p:nvSpPr>
          <p:cNvPr id="2" name="TextBox 1"/>
          <p:cNvSpPr txBox="1"/>
          <p:nvPr/>
        </p:nvSpPr>
        <p:spPr>
          <a:xfrm>
            <a:off x="2400300" y="1314450"/>
            <a:ext cx="5634990" cy="523220"/>
          </a:xfrm>
          <a:prstGeom prst="rect">
            <a:avLst/>
          </a:prstGeom>
          <a:noFill/>
        </p:spPr>
        <p:txBody>
          <a:bodyPr wrap="square" rtlCol="0">
            <a:spAutoFit/>
          </a:bodyPr>
          <a:lstStyle/>
          <a:p>
            <a:r>
              <a:rPr lang="en-US" sz="2800" b="1"/>
              <a:t>Icebreaker- Group Discussion</a:t>
            </a:r>
            <a:endParaRPr lang="en-US" sz="2800" dirty="0"/>
          </a:p>
        </p:txBody>
      </p:sp>
      <p:sp>
        <p:nvSpPr>
          <p:cNvPr id="3" name="TextBox 2"/>
          <p:cNvSpPr txBox="1"/>
          <p:nvPr/>
        </p:nvSpPr>
        <p:spPr>
          <a:xfrm>
            <a:off x="1920240" y="2240727"/>
            <a:ext cx="6115050" cy="3046988"/>
          </a:xfrm>
          <a:prstGeom prst="rect">
            <a:avLst/>
          </a:prstGeom>
          <a:noFill/>
        </p:spPr>
        <p:txBody>
          <a:bodyPr wrap="square" rtlCol="0">
            <a:spAutoFit/>
          </a:bodyPr>
          <a:lstStyle/>
          <a:p>
            <a:pPr marL="457200" lvl="0" indent="-457200">
              <a:buFont typeface="Arial" panose="020B0604020202020204" pitchFamily="34" charset="0"/>
              <a:buChar char="•"/>
            </a:pPr>
            <a:r>
              <a:rPr lang="en-US" sz="2400" dirty="0"/>
              <a:t>If you could be the friend of anyone in the world, who would it be? Why?</a:t>
            </a:r>
          </a:p>
          <a:p>
            <a:pPr lvl="0"/>
            <a:endParaRPr lang="en-US" sz="2400" dirty="0"/>
          </a:p>
          <a:p>
            <a:pPr marL="457200" lvl="0" indent="-457200">
              <a:buFont typeface="Arial" panose="020B0604020202020204" pitchFamily="34" charset="0"/>
              <a:buChar char="•"/>
            </a:pPr>
            <a:r>
              <a:rPr lang="en-US" sz="2400" dirty="0"/>
              <a:t>What is the difference between knowing about someone and knowing them?</a:t>
            </a:r>
          </a:p>
          <a:p>
            <a:pPr lvl="0"/>
            <a:endParaRPr lang="en-US" sz="2400" dirty="0"/>
          </a:p>
          <a:p>
            <a:pPr marL="457200" indent="-457200">
              <a:buFont typeface="Arial" panose="020B0604020202020204" pitchFamily="34" charset="0"/>
              <a:buChar char="•"/>
            </a:pPr>
            <a:r>
              <a:rPr lang="en-US" sz="2400" dirty="0"/>
              <a:t>Do the friendships you have reflect your values? If so, in what ways?</a:t>
            </a:r>
          </a:p>
        </p:txBody>
      </p:sp>
    </p:spTree>
    <p:extLst>
      <p:ext uri="{BB962C8B-B14F-4D97-AF65-F5344CB8AC3E}">
        <p14:creationId xmlns:p14="http://schemas.microsoft.com/office/powerpoint/2010/main" val="973265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 y="-6072"/>
            <a:ext cx="9152418" cy="6863178"/>
          </a:xfrm>
          <a:prstGeom prst="rect">
            <a:avLst/>
          </a:prstGeom>
        </p:spPr>
      </p:pic>
      <p:sp>
        <p:nvSpPr>
          <p:cNvPr id="8" name="Rectangle 7"/>
          <p:cNvSpPr/>
          <p:nvPr/>
        </p:nvSpPr>
        <p:spPr>
          <a:xfrm>
            <a:off x="411480" y="6396335"/>
            <a:ext cx="6252210" cy="261610"/>
          </a:xfrm>
          <a:prstGeom prst="rect">
            <a:avLst/>
          </a:prstGeom>
        </p:spPr>
        <p:txBody>
          <a:bodyPr wrap="square">
            <a:spAutoFit/>
          </a:bodyPr>
          <a:lstStyle/>
          <a:p>
            <a:r>
              <a:rPr lang="en-US" sz="1100" b="1" dirty="0" smtClean="0">
                <a:solidFill>
                  <a:schemeClr val="bg1"/>
                </a:solidFill>
              </a:rPr>
              <a:t>A Forever Friendship</a:t>
            </a:r>
            <a:endParaRPr lang="en-US" sz="1100" dirty="0"/>
          </a:p>
        </p:txBody>
      </p:sp>
      <p:sp>
        <p:nvSpPr>
          <p:cNvPr id="2" name="TextBox 1"/>
          <p:cNvSpPr txBox="1"/>
          <p:nvPr/>
        </p:nvSpPr>
        <p:spPr>
          <a:xfrm>
            <a:off x="3120390" y="1314450"/>
            <a:ext cx="3920490" cy="584775"/>
          </a:xfrm>
          <a:prstGeom prst="rect">
            <a:avLst/>
          </a:prstGeom>
          <a:noFill/>
        </p:spPr>
        <p:txBody>
          <a:bodyPr wrap="square" rtlCol="0">
            <a:spAutoFit/>
          </a:bodyPr>
          <a:lstStyle/>
          <a:p>
            <a:r>
              <a:rPr lang="en-US" sz="3200" b="1" dirty="0" smtClean="0"/>
              <a:t>A Friend Defined</a:t>
            </a:r>
            <a:endParaRPr lang="en-US" sz="3200" dirty="0"/>
          </a:p>
        </p:txBody>
      </p:sp>
      <p:sp>
        <p:nvSpPr>
          <p:cNvPr id="3" name="TextBox 2"/>
          <p:cNvSpPr txBox="1"/>
          <p:nvPr/>
        </p:nvSpPr>
        <p:spPr>
          <a:xfrm>
            <a:off x="1920240" y="2240727"/>
            <a:ext cx="6115050" cy="2246769"/>
          </a:xfrm>
          <a:prstGeom prst="rect">
            <a:avLst/>
          </a:prstGeom>
          <a:noFill/>
        </p:spPr>
        <p:txBody>
          <a:bodyPr wrap="square" rtlCol="0">
            <a:spAutoFit/>
          </a:bodyPr>
          <a:lstStyle/>
          <a:p>
            <a:pPr algn="ctr"/>
            <a:r>
              <a:rPr lang="en-US" sz="2800" dirty="0"/>
              <a:t>According to Merriam Webster, a friend is defined by two characteristics: </a:t>
            </a:r>
            <a:endParaRPr lang="en-US" sz="2800" dirty="0" smtClean="0"/>
          </a:p>
          <a:p>
            <a:pPr algn="ctr"/>
            <a:endParaRPr lang="en-US" sz="2800" dirty="0"/>
          </a:p>
          <a:p>
            <a:pPr marL="457200" indent="-457200">
              <a:buFont typeface="Arial" charset="0"/>
              <a:buChar char="•"/>
            </a:pPr>
            <a:r>
              <a:rPr lang="en-US" sz="2800" dirty="0" smtClean="0"/>
              <a:t>A </a:t>
            </a:r>
            <a:r>
              <a:rPr lang="en-US" sz="2800" dirty="0"/>
              <a:t>person who you like </a:t>
            </a:r>
            <a:endParaRPr lang="en-US" sz="2800" dirty="0" smtClean="0"/>
          </a:p>
          <a:p>
            <a:pPr marL="457200" indent="-457200">
              <a:buFont typeface="Arial" charset="0"/>
              <a:buChar char="•"/>
            </a:pPr>
            <a:r>
              <a:rPr lang="en-US" sz="2800" dirty="0" smtClean="0"/>
              <a:t>Someone </a:t>
            </a:r>
            <a:r>
              <a:rPr lang="en-US" sz="2800" dirty="0"/>
              <a:t>you enjoy being with </a:t>
            </a:r>
          </a:p>
        </p:txBody>
      </p:sp>
    </p:spTree>
    <p:extLst>
      <p:ext uri="{BB962C8B-B14F-4D97-AF65-F5344CB8AC3E}">
        <p14:creationId xmlns:p14="http://schemas.microsoft.com/office/powerpoint/2010/main" val="830834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 y="-6072"/>
            <a:ext cx="9152418" cy="6863178"/>
          </a:xfrm>
          <a:prstGeom prst="rect">
            <a:avLst/>
          </a:prstGeom>
        </p:spPr>
      </p:pic>
      <p:sp>
        <p:nvSpPr>
          <p:cNvPr id="8" name="Rectangle 7"/>
          <p:cNvSpPr/>
          <p:nvPr/>
        </p:nvSpPr>
        <p:spPr>
          <a:xfrm>
            <a:off x="411480" y="6396335"/>
            <a:ext cx="6252210" cy="261610"/>
          </a:xfrm>
          <a:prstGeom prst="rect">
            <a:avLst/>
          </a:prstGeom>
        </p:spPr>
        <p:txBody>
          <a:bodyPr wrap="square">
            <a:spAutoFit/>
          </a:bodyPr>
          <a:lstStyle/>
          <a:p>
            <a:r>
              <a:rPr lang="en-US" sz="1100" b="1" dirty="0" smtClean="0">
                <a:solidFill>
                  <a:schemeClr val="bg1"/>
                </a:solidFill>
              </a:rPr>
              <a:t>A Forever Friendship</a:t>
            </a:r>
            <a:endParaRPr lang="en-US" sz="1100" dirty="0"/>
          </a:p>
        </p:txBody>
      </p:sp>
      <p:sp>
        <p:nvSpPr>
          <p:cNvPr id="2" name="TextBox 1"/>
          <p:cNvSpPr txBox="1"/>
          <p:nvPr/>
        </p:nvSpPr>
        <p:spPr>
          <a:xfrm>
            <a:off x="704451" y="1329948"/>
            <a:ext cx="7726680" cy="523220"/>
          </a:xfrm>
          <a:prstGeom prst="rect">
            <a:avLst/>
          </a:prstGeom>
          <a:noFill/>
        </p:spPr>
        <p:txBody>
          <a:bodyPr wrap="square" rtlCol="0">
            <a:spAutoFit/>
          </a:bodyPr>
          <a:lstStyle/>
          <a:p>
            <a:pPr algn="ctr"/>
            <a:r>
              <a:rPr lang="en-US" sz="2800" b="1" dirty="0" smtClean="0"/>
              <a:t>Modeling a Forever </a:t>
            </a:r>
            <a:r>
              <a:rPr lang="en-US" sz="2800" b="1" smtClean="0"/>
              <a:t>Friendship with </a:t>
            </a:r>
            <a:r>
              <a:rPr lang="en-US" sz="2800" b="1" dirty="0" smtClean="0"/>
              <a:t>Jesus</a:t>
            </a:r>
            <a:endParaRPr lang="en-US" sz="2800" dirty="0"/>
          </a:p>
        </p:txBody>
      </p:sp>
      <p:sp>
        <p:nvSpPr>
          <p:cNvPr id="3" name="TextBox 2"/>
          <p:cNvSpPr txBox="1"/>
          <p:nvPr/>
        </p:nvSpPr>
        <p:spPr>
          <a:xfrm>
            <a:off x="1118591" y="2223182"/>
            <a:ext cx="7200899" cy="2923877"/>
          </a:xfrm>
          <a:prstGeom prst="rect">
            <a:avLst/>
          </a:prstGeom>
          <a:noFill/>
        </p:spPr>
        <p:txBody>
          <a:bodyPr wrap="square" rtlCol="0">
            <a:spAutoFit/>
          </a:bodyPr>
          <a:lstStyle/>
          <a:p>
            <a:pPr marL="457200" indent="-457200">
              <a:buFont typeface="Arial" panose="020B0604020202020204" pitchFamily="34" charset="0"/>
              <a:buChar char="•"/>
            </a:pPr>
            <a:r>
              <a:rPr lang="en-US" sz="2300" dirty="0"/>
              <a:t>Would your child say that Jesus is your best friend? </a:t>
            </a:r>
          </a:p>
          <a:p>
            <a:pPr marL="457200" indent="-457200">
              <a:buFont typeface="Arial" panose="020B0604020202020204" pitchFamily="34" charset="0"/>
              <a:buChar char="•"/>
            </a:pPr>
            <a:r>
              <a:rPr lang="en-US" sz="2300" dirty="0"/>
              <a:t>What would make them answer the way they would? </a:t>
            </a:r>
          </a:p>
          <a:p>
            <a:pPr marL="457200" indent="-457200">
              <a:buFont typeface="Arial" panose="020B0604020202020204" pitchFamily="34" charset="0"/>
              <a:buChar char="•"/>
            </a:pPr>
            <a:r>
              <a:rPr lang="en-US" sz="2300" dirty="0"/>
              <a:t>Do you speak of Jesus often in your home? </a:t>
            </a:r>
          </a:p>
          <a:p>
            <a:pPr marL="457200" indent="-457200">
              <a:buFont typeface="Arial" panose="020B0604020202020204" pitchFamily="34" charset="0"/>
              <a:buChar char="•"/>
            </a:pPr>
            <a:r>
              <a:rPr lang="en-US" sz="2300" dirty="0"/>
              <a:t>Is He given a place of priority in your family schedule? </a:t>
            </a:r>
          </a:p>
          <a:p>
            <a:pPr marL="457200" indent="-457200">
              <a:buFont typeface="Arial" panose="020B0604020202020204" pitchFamily="34" charset="0"/>
              <a:buChar char="•"/>
            </a:pPr>
            <a:r>
              <a:rPr lang="en-US" sz="2300" dirty="0"/>
              <a:t>Is He included in your family celebrations?</a:t>
            </a:r>
          </a:p>
          <a:p>
            <a:pPr marL="457200" indent="-457200">
              <a:buFont typeface="Arial" panose="020B0604020202020204" pitchFamily="34" charset="0"/>
              <a:buChar char="•"/>
            </a:pPr>
            <a:endParaRPr lang="en-US" sz="2300" dirty="0"/>
          </a:p>
          <a:p>
            <a:pPr algn="ctr"/>
            <a:r>
              <a:rPr lang="en-US" sz="2300" i="1" dirty="0"/>
              <a:t>If you want Jesus to be your child’s best friend, then He must first be your best friend</a:t>
            </a:r>
            <a:r>
              <a:rPr lang="en-US" sz="2300" i="1" dirty="0" smtClean="0"/>
              <a:t>.</a:t>
            </a:r>
            <a:endParaRPr lang="en-US" sz="2300" b="1" dirty="0"/>
          </a:p>
        </p:txBody>
      </p:sp>
    </p:spTree>
    <p:extLst>
      <p:ext uri="{BB962C8B-B14F-4D97-AF65-F5344CB8AC3E}">
        <p14:creationId xmlns:p14="http://schemas.microsoft.com/office/powerpoint/2010/main" val="103611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 y="-6072"/>
            <a:ext cx="9152418" cy="6863178"/>
          </a:xfrm>
          <a:prstGeom prst="rect">
            <a:avLst/>
          </a:prstGeom>
        </p:spPr>
      </p:pic>
      <p:sp>
        <p:nvSpPr>
          <p:cNvPr id="8" name="Rectangle 7"/>
          <p:cNvSpPr/>
          <p:nvPr/>
        </p:nvSpPr>
        <p:spPr>
          <a:xfrm>
            <a:off x="411480" y="6396335"/>
            <a:ext cx="6252210" cy="261610"/>
          </a:xfrm>
          <a:prstGeom prst="rect">
            <a:avLst/>
          </a:prstGeom>
        </p:spPr>
        <p:txBody>
          <a:bodyPr wrap="square">
            <a:spAutoFit/>
          </a:bodyPr>
          <a:lstStyle/>
          <a:p>
            <a:r>
              <a:rPr lang="en-US" sz="1100" b="1" dirty="0" smtClean="0">
                <a:solidFill>
                  <a:schemeClr val="bg1"/>
                </a:solidFill>
              </a:rPr>
              <a:t>A Forever Friendship</a:t>
            </a:r>
            <a:endParaRPr lang="en-US" sz="1100" dirty="0"/>
          </a:p>
        </p:txBody>
      </p:sp>
      <p:sp>
        <p:nvSpPr>
          <p:cNvPr id="2" name="TextBox 1"/>
          <p:cNvSpPr txBox="1"/>
          <p:nvPr/>
        </p:nvSpPr>
        <p:spPr>
          <a:xfrm>
            <a:off x="1824591" y="1359723"/>
            <a:ext cx="5486400" cy="523220"/>
          </a:xfrm>
          <a:prstGeom prst="rect">
            <a:avLst/>
          </a:prstGeom>
          <a:noFill/>
        </p:spPr>
        <p:txBody>
          <a:bodyPr wrap="square" rtlCol="0">
            <a:spAutoFit/>
          </a:bodyPr>
          <a:lstStyle/>
          <a:p>
            <a:pPr algn="ctr"/>
            <a:r>
              <a:rPr lang="en-US" sz="2800" b="1" dirty="0" smtClean="0"/>
              <a:t>Family Worship</a:t>
            </a:r>
            <a:endParaRPr lang="en-US" sz="2800" dirty="0"/>
          </a:p>
        </p:txBody>
      </p:sp>
      <p:sp>
        <p:nvSpPr>
          <p:cNvPr id="3" name="TextBox 2"/>
          <p:cNvSpPr txBox="1"/>
          <p:nvPr/>
        </p:nvSpPr>
        <p:spPr>
          <a:xfrm>
            <a:off x="1211580" y="2300674"/>
            <a:ext cx="7200899" cy="3416320"/>
          </a:xfrm>
          <a:prstGeom prst="rect">
            <a:avLst/>
          </a:prstGeom>
          <a:noFill/>
        </p:spPr>
        <p:txBody>
          <a:bodyPr wrap="square" rtlCol="0">
            <a:spAutoFit/>
          </a:bodyPr>
          <a:lstStyle/>
          <a:p>
            <a:r>
              <a:rPr lang="en-US" sz="2400" dirty="0"/>
              <a:t>Children who are most likely to mature in faith are those raised in homes where faith is part of the normal ebb and flow of family life. Religious practices in the home virtually double the probability of a child growing up to be an active member of the church. </a:t>
            </a:r>
            <a:endParaRPr lang="en-US" sz="2400" dirty="0" smtClean="0"/>
          </a:p>
          <a:p>
            <a:endParaRPr lang="en-US" sz="2400" dirty="0"/>
          </a:p>
          <a:p>
            <a:pPr algn="ctr"/>
            <a:r>
              <a:rPr lang="en-US" sz="2400" dirty="0" smtClean="0"/>
              <a:t>Benson </a:t>
            </a:r>
            <a:r>
              <a:rPr lang="en-US" sz="2400" dirty="0"/>
              <a:t>and </a:t>
            </a:r>
            <a:r>
              <a:rPr lang="en-US" sz="2400" dirty="0" err="1" smtClean="0"/>
              <a:t>Eklin</a:t>
            </a:r>
            <a:endParaRPr lang="en-US" sz="2400" b="1" dirty="0"/>
          </a:p>
          <a:p>
            <a:pPr marL="457200" indent="-457200">
              <a:buFont typeface="Arial" panose="020B0604020202020204" pitchFamily="34" charset="0"/>
              <a:buChar char="•"/>
            </a:pPr>
            <a:endParaRPr lang="en-US" sz="2400" dirty="0"/>
          </a:p>
          <a:p>
            <a:endParaRPr lang="en-US" sz="2400" b="1" dirty="0"/>
          </a:p>
        </p:txBody>
      </p:sp>
    </p:spTree>
    <p:extLst>
      <p:ext uri="{BB962C8B-B14F-4D97-AF65-F5344CB8AC3E}">
        <p14:creationId xmlns:p14="http://schemas.microsoft.com/office/powerpoint/2010/main" val="1554627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22" y="0"/>
            <a:ext cx="9152418" cy="6863178"/>
          </a:xfrm>
          <a:prstGeom prst="rect">
            <a:avLst/>
          </a:prstGeom>
        </p:spPr>
      </p:pic>
      <p:sp>
        <p:nvSpPr>
          <p:cNvPr id="8" name="Rectangle 7"/>
          <p:cNvSpPr/>
          <p:nvPr/>
        </p:nvSpPr>
        <p:spPr>
          <a:xfrm>
            <a:off x="411480" y="6396335"/>
            <a:ext cx="6252210" cy="261610"/>
          </a:xfrm>
          <a:prstGeom prst="rect">
            <a:avLst/>
          </a:prstGeom>
        </p:spPr>
        <p:txBody>
          <a:bodyPr wrap="square">
            <a:spAutoFit/>
          </a:bodyPr>
          <a:lstStyle/>
          <a:p>
            <a:r>
              <a:rPr lang="en-US" sz="1100" b="1" dirty="0" smtClean="0">
                <a:solidFill>
                  <a:schemeClr val="bg1"/>
                </a:solidFill>
              </a:rPr>
              <a:t>A Forever Friendship</a:t>
            </a:r>
            <a:endParaRPr lang="en-US" sz="1100" dirty="0"/>
          </a:p>
        </p:txBody>
      </p:sp>
      <p:sp>
        <p:nvSpPr>
          <p:cNvPr id="2" name="TextBox 1"/>
          <p:cNvSpPr txBox="1"/>
          <p:nvPr/>
        </p:nvSpPr>
        <p:spPr>
          <a:xfrm>
            <a:off x="2068830" y="1348862"/>
            <a:ext cx="5486400" cy="523220"/>
          </a:xfrm>
          <a:prstGeom prst="rect">
            <a:avLst/>
          </a:prstGeom>
          <a:noFill/>
        </p:spPr>
        <p:txBody>
          <a:bodyPr wrap="square" rtlCol="0">
            <a:spAutoFit/>
          </a:bodyPr>
          <a:lstStyle/>
          <a:p>
            <a:pPr algn="ctr"/>
            <a:r>
              <a:rPr lang="en-US" sz="2800" b="1" dirty="0" smtClean="0"/>
              <a:t>Sabbath a Delight?</a:t>
            </a:r>
            <a:endParaRPr lang="en-US" sz="2800" dirty="0"/>
          </a:p>
        </p:txBody>
      </p:sp>
      <p:pic>
        <p:nvPicPr>
          <p:cNvPr id="6" name="Picture 2" descr="https://s-media-cache-ak0.pinimg.com/236x/a7/3b/a7/a73ba70efac857da01a11a4e428045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1" y="2129224"/>
            <a:ext cx="2917988" cy="348674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20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 y="-6072"/>
            <a:ext cx="9152418" cy="6863178"/>
          </a:xfrm>
          <a:prstGeom prst="rect">
            <a:avLst/>
          </a:prstGeom>
        </p:spPr>
      </p:pic>
      <p:sp>
        <p:nvSpPr>
          <p:cNvPr id="8" name="Rectangle 7"/>
          <p:cNvSpPr/>
          <p:nvPr/>
        </p:nvSpPr>
        <p:spPr>
          <a:xfrm>
            <a:off x="411480" y="6396335"/>
            <a:ext cx="6252210" cy="261610"/>
          </a:xfrm>
          <a:prstGeom prst="rect">
            <a:avLst/>
          </a:prstGeom>
        </p:spPr>
        <p:txBody>
          <a:bodyPr wrap="square">
            <a:spAutoFit/>
          </a:bodyPr>
          <a:lstStyle/>
          <a:p>
            <a:r>
              <a:rPr lang="en-US" sz="1100" b="1" dirty="0" smtClean="0">
                <a:solidFill>
                  <a:schemeClr val="bg1"/>
                </a:solidFill>
              </a:rPr>
              <a:t>A Forever Friendship</a:t>
            </a:r>
            <a:endParaRPr lang="en-US" sz="1100" dirty="0"/>
          </a:p>
        </p:txBody>
      </p:sp>
      <p:sp>
        <p:nvSpPr>
          <p:cNvPr id="2" name="TextBox 1"/>
          <p:cNvSpPr txBox="1"/>
          <p:nvPr/>
        </p:nvSpPr>
        <p:spPr>
          <a:xfrm>
            <a:off x="3120390" y="1314450"/>
            <a:ext cx="3920490" cy="523220"/>
          </a:xfrm>
          <a:prstGeom prst="rect">
            <a:avLst/>
          </a:prstGeom>
          <a:noFill/>
        </p:spPr>
        <p:txBody>
          <a:bodyPr wrap="square" rtlCol="0">
            <a:spAutoFit/>
          </a:bodyPr>
          <a:lstStyle/>
          <a:p>
            <a:r>
              <a:rPr lang="en-US" sz="2800" b="1" dirty="0" smtClean="0"/>
              <a:t>Group Activity</a:t>
            </a:r>
            <a:endParaRPr lang="en-US" sz="2800" dirty="0"/>
          </a:p>
        </p:txBody>
      </p:sp>
      <p:sp>
        <p:nvSpPr>
          <p:cNvPr id="3" name="TextBox 2"/>
          <p:cNvSpPr txBox="1"/>
          <p:nvPr/>
        </p:nvSpPr>
        <p:spPr>
          <a:xfrm>
            <a:off x="1920240" y="2240727"/>
            <a:ext cx="6115050" cy="3354765"/>
          </a:xfrm>
          <a:prstGeom prst="rect">
            <a:avLst/>
          </a:prstGeom>
          <a:noFill/>
        </p:spPr>
        <p:txBody>
          <a:bodyPr wrap="square" rtlCol="0">
            <a:spAutoFit/>
          </a:bodyPr>
          <a:lstStyle/>
          <a:p>
            <a:r>
              <a:rPr lang="en-US" sz="2400" dirty="0"/>
              <a:t>Individually, list ways that you can assure that the Sabbath is a </a:t>
            </a:r>
            <a:r>
              <a:rPr lang="en-US" sz="2400" b="1" i="1" dirty="0"/>
              <a:t>DELIGHT </a:t>
            </a:r>
            <a:r>
              <a:rPr lang="en-US" sz="2400" dirty="0"/>
              <a:t>for your children:</a:t>
            </a:r>
          </a:p>
          <a:p>
            <a:r>
              <a:rPr lang="en-US" sz="2400" dirty="0"/>
              <a:t>1.</a:t>
            </a:r>
          </a:p>
          <a:p>
            <a:endParaRPr lang="en-US" sz="2400" dirty="0"/>
          </a:p>
          <a:p>
            <a:r>
              <a:rPr lang="en-US" sz="2400" dirty="0"/>
              <a:t>2.</a:t>
            </a:r>
          </a:p>
          <a:p>
            <a:endParaRPr lang="en-US" sz="2400" dirty="0"/>
          </a:p>
          <a:p>
            <a:r>
              <a:rPr lang="en-US" sz="2400" dirty="0"/>
              <a:t>3.</a:t>
            </a:r>
          </a:p>
          <a:p>
            <a:pPr algn="ctr"/>
            <a:r>
              <a:rPr lang="en-US" sz="2400" dirty="0"/>
              <a:t>Discuss your list with your group </a:t>
            </a:r>
            <a:r>
              <a:rPr lang="en-US" sz="2400" dirty="0" smtClean="0"/>
              <a:t>members</a:t>
            </a:r>
          </a:p>
          <a:p>
            <a:pPr algn="ctr"/>
            <a:r>
              <a:rPr lang="en-US" dirty="0" smtClean="0"/>
              <a:t> </a:t>
            </a:r>
            <a:endParaRPr lang="en-US" sz="2000" dirty="0"/>
          </a:p>
        </p:txBody>
      </p:sp>
    </p:spTree>
    <p:extLst>
      <p:ext uri="{BB962C8B-B14F-4D97-AF65-F5344CB8AC3E}">
        <p14:creationId xmlns:p14="http://schemas.microsoft.com/office/powerpoint/2010/main" val="1550828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 y="-6072"/>
            <a:ext cx="9152418" cy="6863178"/>
          </a:xfrm>
          <a:prstGeom prst="rect">
            <a:avLst/>
          </a:prstGeom>
        </p:spPr>
      </p:pic>
      <p:sp>
        <p:nvSpPr>
          <p:cNvPr id="8" name="Rectangle 7"/>
          <p:cNvSpPr/>
          <p:nvPr/>
        </p:nvSpPr>
        <p:spPr>
          <a:xfrm>
            <a:off x="411480" y="6396335"/>
            <a:ext cx="6252210" cy="261610"/>
          </a:xfrm>
          <a:prstGeom prst="rect">
            <a:avLst/>
          </a:prstGeom>
        </p:spPr>
        <p:txBody>
          <a:bodyPr wrap="square">
            <a:spAutoFit/>
          </a:bodyPr>
          <a:lstStyle/>
          <a:p>
            <a:r>
              <a:rPr lang="en-US" sz="1100" b="1" dirty="0" smtClean="0">
                <a:solidFill>
                  <a:schemeClr val="bg1"/>
                </a:solidFill>
              </a:rPr>
              <a:t>A Forever Friendship</a:t>
            </a:r>
            <a:endParaRPr lang="en-US" sz="1100" dirty="0"/>
          </a:p>
        </p:txBody>
      </p:sp>
      <p:sp>
        <p:nvSpPr>
          <p:cNvPr id="2" name="TextBox 1"/>
          <p:cNvSpPr txBox="1"/>
          <p:nvPr/>
        </p:nvSpPr>
        <p:spPr>
          <a:xfrm>
            <a:off x="3120390" y="1314450"/>
            <a:ext cx="3920490" cy="523220"/>
          </a:xfrm>
          <a:prstGeom prst="rect">
            <a:avLst/>
          </a:prstGeom>
          <a:noFill/>
        </p:spPr>
        <p:txBody>
          <a:bodyPr wrap="square" rtlCol="0">
            <a:spAutoFit/>
          </a:bodyPr>
          <a:lstStyle/>
          <a:p>
            <a:r>
              <a:rPr lang="en-US" sz="2800" b="1" dirty="0" smtClean="0"/>
              <a:t>Everyday with Jesus</a:t>
            </a:r>
            <a:endParaRPr lang="en-US" sz="2800" dirty="0"/>
          </a:p>
        </p:txBody>
      </p:sp>
      <p:sp>
        <p:nvSpPr>
          <p:cNvPr id="3" name="TextBox 2"/>
          <p:cNvSpPr txBox="1"/>
          <p:nvPr/>
        </p:nvSpPr>
        <p:spPr>
          <a:xfrm>
            <a:off x="1920240" y="2240727"/>
            <a:ext cx="6115050" cy="2308324"/>
          </a:xfrm>
          <a:prstGeom prst="rect">
            <a:avLst/>
          </a:prstGeom>
          <a:noFill/>
        </p:spPr>
        <p:txBody>
          <a:bodyPr wrap="square" rtlCol="0">
            <a:spAutoFit/>
          </a:bodyPr>
          <a:lstStyle/>
          <a:p>
            <a:r>
              <a:rPr lang="en-US" sz="2400" dirty="0"/>
              <a:t>Making Jesus our child’s best friend is not something that happens if we only go to church on Sabbath. </a:t>
            </a:r>
            <a:r>
              <a:rPr lang="en-US" sz="2400"/>
              <a:t>In </a:t>
            </a:r>
            <a:r>
              <a:rPr lang="en-US" sz="2400" smtClean="0"/>
              <a:t>reality</a:t>
            </a:r>
            <a:r>
              <a:rPr lang="en-US" sz="2400" dirty="0"/>
              <a:t>, this happens by being intentional every day of the week. It happens through the small things that we incorporate into our daily activities.</a:t>
            </a:r>
          </a:p>
        </p:txBody>
      </p:sp>
    </p:spTree>
    <p:extLst>
      <p:ext uri="{BB962C8B-B14F-4D97-AF65-F5344CB8AC3E}">
        <p14:creationId xmlns:p14="http://schemas.microsoft.com/office/powerpoint/2010/main" val="629302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2 template " id="{B57066C0-B180-B84F-A886-994B413AE9B8}" vid="{3A5BFEDB-7C49-244C-BAFE-94B3B185B55D}"/>
    </a:ext>
  </a:extLst>
</a:theme>
</file>

<file path=docProps/app.xml><?xml version="1.0" encoding="utf-8"?>
<Properties xmlns="http://schemas.openxmlformats.org/officeDocument/2006/extended-properties" xmlns:vt="http://schemas.openxmlformats.org/officeDocument/2006/docPropsVTypes">
  <Template>PPT 2 template </Template>
  <TotalTime>326</TotalTime>
  <Words>662</Words>
  <Application>Microsoft Macintosh PowerPoint</Application>
  <PresentationFormat>On-screen Show (4:3)</PresentationFormat>
  <Paragraphs>71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cp:revision>
  <dcterms:created xsi:type="dcterms:W3CDTF">2016-10-11T17:07:54Z</dcterms:created>
  <dcterms:modified xsi:type="dcterms:W3CDTF">2016-10-13T02:33:46Z</dcterms:modified>
</cp:coreProperties>
</file>