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1" r:id="rId6"/>
    <p:sldId id="259" r:id="rId7"/>
    <p:sldId id="260" r:id="rId8"/>
    <p:sldId id="265" r:id="rId9"/>
    <p:sldId id="269" r:id="rId10"/>
    <p:sldId id="266" r:id="rId11"/>
    <p:sldId id="267" r:id="rId12"/>
    <p:sldId id="268" r:id="rId13"/>
    <p:sldId id="270" r:id="rId14"/>
    <p:sldId id="271" r:id="rId15"/>
    <p:sldId id="272" r:id="rId16"/>
    <p:sldId id="273" r:id="rId17"/>
    <p:sldId id="274" r:id="rId18"/>
    <p:sldId id="275" r:id="rId19"/>
    <p:sldId id="276" r:id="rId20"/>
    <p:sldId id="278" r:id="rId21"/>
    <p:sldId id="279" r:id="rId22"/>
    <p:sldId id="280" r:id="rId23"/>
    <p:sldId id="283" r:id="rId24"/>
    <p:sldId id="277" r:id="rId25"/>
    <p:sldId id="282" r:id="rId26"/>
    <p:sldId id="284" r:id="rId27"/>
    <p:sldId id="288" r:id="rId28"/>
    <p:sldId id="286" r:id="rId29"/>
    <p:sldId id="287"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999"/>
    <a:srgbClr val="B9704E"/>
    <a:srgbClr val="D68F67"/>
    <a:srgbClr val="5E6373"/>
    <a:srgbClr val="7E736B"/>
    <a:srgbClr val="A8B1AA"/>
    <a:srgbClr val="A16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178" autoAdjust="0"/>
    <p:restoredTop sz="94660"/>
  </p:normalViewPr>
  <p:slideViewPr>
    <p:cSldViewPr snapToGrid="0">
      <p:cViewPr varScale="1">
        <p:scale>
          <a:sx n="100" d="100"/>
          <a:sy n="100" d="100"/>
        </p:scale>
        <p:origin x="18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28/01/2025</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28/01/2025</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EC13DD-AC22-48CB-6771-9744EF262B67}"/>
              </a:ext>
            </a:extLst>
          </p:cNvPr>
          <p:cNvSpPr>
            <a:spLocks noGrp="1"/>
          </p:cNvSpPr>
          <p:nvPr>
            <p:ph type="subTitle" idx="1"/>
          </p:nvPr>
        </p:nvSpPr>
        <p:spPr>
          <a:xfrm>
            <a:off x="5801360" y="646322"/>
            <a:ext cx="4257041" cy="3234798"/>
          </a:xfrm>
        </p:spPr>
        <p:txBody>
          <a:bodyPr>
            <a:noAutofit/>
          </a:bodyPr>
          <a:lstStyle/>
          <a:p>
            <a:pPr algn="r"/>
            <a:r>
              <a:rPr lang="pt-BR" sz="7200" b="1" dirty="0">
                <a:solidFill>
                  <a:srgbClr val="B9704E"/>
                </a:solidFill>
                <a:latin typeface="Century" panose="02040604050505020304" pitchFamily="18" charset="0"/>
              </a:rPr>
              <a:t>REACH OUT</a:t>
            </a:r>
          </a:p>
          <a:p>
            <a:pPr algn="r"/>
            <a:r>
              <a:rPr lang="pt-BR" sz="2000" b="1" dirty="0" err="1">
                <a:solidFill>
                  <a:srgbClr val="B9704E"/>
                </a:solidFill>
                <a:latin typeface="Century" panose="02040604050505020304" pitchFamily="18" charset="0"/>
              </a:rPr>
              <a:t>Written</a:t>
            </a:r>
            <a:r>
              <a:rPr lang="pt-BR" sz="2000" b="1" dirty="0">
                <a:solidFill>
                  <a:srgbClr val="B9704E"/>
                </a:solidFill>
                <a:latin typeface="Century" panose="02040604050505020304" pitchFamily="18" charset="0"/>
              </a:rPr>
              <a:t> </a:t>
            </a:r>
            <a:r>
              <a:rPr lang="pt-BR" sz="2000" b="1" dirty="0" err="1">
                <a:solidFill>
                  <a:srgbClr val="B9704E"/>
                </a:solidFill>
                <a:latin typeface="Century" panose="02040604050505020304" pitchFamily="18" charset="0"/>
              </a:rPr>
              <a:t>by</a:t>
            </a:r>
            <a:r>
              <a:rPr lang="pt-BR" sz="2000" b="1" dirty="0">
                <a:solidFill>
                  <a:srgbClr val="B9704E"/>
                </a:solidFill>
                <a:latin typeface="Century" panose="02040604050505020304" pitchFamily="18" charset="0"/>
              </a:rPr>
              <a:t> </a:t>
            </a:r>
          </a:p>
          <a:p>
            <a:pPr algn="r"/>
            <a:r>
              <a:rPr lang="pt-BR" sz="2000" b="1" dirty="0" err="1">
                <a:solidFill>
                  <a:srgbClr val="B9704E"/>
                </a:solidFill>
                <a:latin typeface="Century" panose="02040604050505020304" pitchFamily="18" charset="0"/>
              </a:rPr>
              <a:t>Charissa</a:t>
            </a:r>
            <a:r>
              <a:rPr lang="pt-BR" sz="2000" b="1" dirty="0">
                <a:solidFill>
                  <a:srgbClr val="B9704E"/>
                </a:solidFill>
                <a:latin typeface="Century" panose="02040604050505020304" pitchFamily="18" charset="0"/>
              </a:rPr>
              <a:t> </a:t>
            </a:r>
            <a:r>
              <a:rPr lang="pt-BR" sz="2000" b="1" dirty="0" err="1">
                <a:solidFill>
                  <a:srgbClr val="B9704E"/>
                </a:solidFill>
                <a:latin typeface="Century" panose="02040604050505020304" pitchFamily="18" charset="0"/>
              </a:rPr>
              <a:t>Torossian</a:t>
            </a:r>
            <a:r>
              <a:rPr lang="pt-BR" sz="2000" b="1" dirty="0">
                <a:solidFill>
                  <a:srgbClr val="B9704E"/>
                </a:solidFill>
                <a:latin typeface="Century" panose="02040604050505020304" pitchFamily="18" charset="0"/>
              </a:rPr>
              <a:t> </a:t>
            </a:r>
          </a:p>
        </p:txBody>
      </p:sp>
      <p:sp>
        <p:nvSpPr>
          <p:cNvPr id="5" name="TextBox 4">
            <a:extLst>
              <a:ext uri="{FF2B5EF4-FFF2-40B4-BE49-F238E27FC236}">
                <a16:creationId xmlns:a16="http://schemas.microsoft.com/office/drawing/2014/main" id="{2BC4E3FF-6D03-72E9-2E46-3F042BA61574}"/>
              </a:ext>
            </a:extLst>
          </p:cNvPr>
          <p:cNvSpPr txBox="1"/>
          <p:nvPr/>
        </p:nvSpPr>
        <p:spPr>
          <a:xfrm>
            <a:off x="3997957" y="6334234"/>
            <a:ext cx="6324603" cy="307777"/>
          </a:xfrm>
          <a:prstGeom prst="rect">
            <a:avLst/>
          </a:prstGeom>
          <a:noFill/>
        </p:spPr>
        <p:txBody>
          <a:bodyPr wrap="square">
            <a:spAutoFit/>
          </a:bodyPr>
          <a:lstStyle/>
          <a:p>
            <a:r>
              <a:rPr lang="pt-BR" sz="1400" spc="300" dirty="0">
                <a:solidFill>
                  <a:schemeClr val="bg1"/>
                </a:solidFill>
                <a:latin typeface="Montserrat Medium" panose="00000600000000000000" pitchFamily="50" charset="0"/>
              </a:rPr>
              <a:t>2025 INTERNATIONAL WOMEN’S DAY OF PRAYER</a:t>
            </a:r>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EBA0B34-1ABC-AAA3-391B-9891A9E212C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ADE79D6-1814-162D-4C67-AAA5C8DE2981}"/>
              </a:ext>
            </a:extLst>
          </p:cNvPr>
          <p:cNvSpPr>
            <a:spLocks noGrp="1"/>
          </p:cNvSpPr>
          <p:nvPr>
            <p:ph idx="1"/>
          </p:nvPr>
        </p:nvSpPr>
        <p:spPr>
          <a:xfrm>
            <a:off x="854439" y="1524000"/>
            <a:ext cx="9370216" cy="4828453"/>
          </a:xfrm>
        </p:spPr>
        <p:txBody>
          <a:bodyPr>
            <a:normAutofit fontScale="85000" lnSpcReduction="20000"/>
          </a:bodyPr>
          <a:lstStyle/>
          <a:p>
            <a:pPr marR="0" indent="-457200">
              <a:buFont typeface="Wingdings" pitchFamily="2" charset="2"/>
              <a:buChar char="v"/>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closer she came, the stronger and stronger her  </a:t>
            </a:r>
          </a:p>
          <a:p>
            <a:pPr marL="0" marR="0" indent="0">
              <a:buNone/>
            </a:pPr>
            <a:r>
              <a:rPr lang="en-US" sz="32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faith grew. </a:t>
            </a:r>
          </a:p>
          <a:p>
            <a:pPr marR="0" indent="-457200">
              <a:buFont typeface="Wingdings" pitchFamily="2" charset="2"/>
              <a:buChar char="v"/>
            </a:pPr>
            <a:r>
              <a:rPr lang="en-US" sz="32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All around her, the current of the crowd pushed her </a:t>
            </a:r>
          </a:p>
          <a:p>
            <a:pPr marL="0" marR="0" indent="0">
              <a:buNone/>
            </a:pPr>
            <a:r>
              <a:rPr lang="en-US" sz="3200" kern="100" dirty="0">
                <a:solidFill>
                  <a:schemeClr val="accent1">
                    <a:lumMod val="75000"/>
                  </a:schemeClr>
                </a:solidFill>
                <a:latin typeface="Avenir Book" panose="02000503020000020003" pitchFamily="2" charset="0"/>
                <a:ea typeface="Times New Roman" panose="02020603050405020304" pitchFamily="18" charset="0"/>
                <a:cs typeface="Times New Roman" panose="02020603050405020304" pitchFamily="18" charset="0"/>
              </a:rPr>
              <a:t>    </a:t>
            </a:r>
            <a:r>
              <a:rPr lang="en-US" sz="32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back.</a:t>
            </a: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R="0">
              <a:buFont typeface="Wingdings" pitchFamily="2" charset="2"/>
              <a:buChar char="v"/>
            </a:pPr>
            <a:r>
              <a:rPr lang="en-US" sz="32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But she was determined. </a:t>
            </a:r>
            <a:r>
              <a:rPr lang="en-US" sz="32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She was looking for God’s </a:t>
            </a:r>
          </a:p>
          <a:p>
            <a:pPr marL="0" marR="0" indent="0">
              <a:buNone/>
            </a:pPr>
            <a:r>
              <a:rPr lang="en-US" sz="32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touch in her life, </a:t>
            </a:r>
            <a:r>
              <a:rPr lang="en-US" sz="32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and so in one DARING act, she </a:t>
            </a:r>
            <a:r>
              <a:rPr lang="en-US" sz="3200" kern="100" dirty="0">
                <a:solidFill>
                  <a:schemeClr val="accent1">
                    <a:lumMod val="75000"/>
                  </a:schemeClr>
                </a:solidFill>
                <a:latin typeface="Avenir Book" panose="02000503020000020003" pitchFamily="2" charset="0"/>
                <a:ea typeface="Times New Roman" panose="02020603050405020304" pitchFamily="18" charset="0"/>
                <a:cs typeface="Times New Roman" panose="02020603050405020304" pitchFamily="18" charset="0"/>
              </a:rPr>
              <a:t>   </a:t>
            </a:r>
          </a:p>
          <a:p>
            <a:pPr marL="0" marR="0" indent="0">
              <a:buNone/>
            </a:pPr>
            <a:r>
              <a:rPr lang="en-US" sz="32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took a leap of faith, and lunged forward, reaching </a:t>
            </a:r>
          </a:p>
          <a:p>
            <a:pPr marL="0" marR="0" indent="0">
              <a:buNone/>
            </a:pPr>
            <a:r>
              <a:rPr lang="en-US" sz="3200" kern="100" dirty="0">
                <a:solidFill>
                  <a:schemeClr val="accent1">
                    <a:lumMod val="75000"/>
                  </a:schemeClr>
                </a:solidFill>
                <a:latin typeface="Avenir Book" panose="02000503020000020003" pitchFamily="2" charset="0"/>
                <a:ea typeface="Times New Roman" panose="02020603050405020304" pitchFamily="18" charset="0"/>
                <a:cs typeface="Times New Roman" panose="02020603050405020304" pitchFamily="18" charset="0"/>
              </a:rPr>
              <a:t>    </a:t>
            </a:r>
            <a:r>
              <a:rPr lang="en-US" sz="32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between the legs of the multitude, managing to </a:t>
            </a:r>
          </a:p>
          <a:p>
            <a:pPr marL="0" marR="0" indent="0">
              <a:buNone/>
            </a:pPr>
            <a:r>
              <a:rPr lang="en-US" sz="3200" i="1" kern="100" dirty="0">
                <a:solidFill>
                  <a:schemeClr val="accent1">
                    <a:lumMod val="75000"/>
                  </a:schemeClr>
                </a:solidFill>
                <a:latin typeface="Avenir Book" panose="02000503020000020003" pitchFamily="2" charset="0"/>
                <a:ea typeface="Times New Roman" panose="02020603050405020304" pitchFamily="18" charset="0"/>
                <a:cs typeface="Times New Roman" panose="02020603050405020304" pitchFamily="18" charset="0"/>
              </a:rPr>
              <a:t>    </a:t>
            </a:r>
            <a:r>
              <a:rPr lang="en-US" sz="32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just barely touch</a:t>
            </a:r>
            <a:r>
              <a:rPr lang="en-US" sz="32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the hem of His garment. </a:t>
            </a:r>
          </a:p>
          <a:p>
            <a:pPr indent="-457200">
              <a:buFont typeface="Wingdings" pitchFamily="2" charset="2"/>
              <a:buChar char="v"/>
            </a:pPr>
            <a:r>
              <a:rPr lang="en-US" sz="32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In that moment was concentrated the faith of her </a:t>
            </a:r>
          </a:p>
          <a:p>
            <a:pPr marL="0" indent="0">
              <a:buNone/>
            </a:pPr>
            <a:r>
              <a:rPr lang="en-US" sz="32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life.</a:t>
            </a:r>
            <a:endParaRPr lang="en-US" sz="32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185368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41B2B3E-D64E-365E-C004-E684B560B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B0446-B819-DEFA-E1DA-1692DBB5C229}"/>
              </a:ext>
            </a:extLst>
          </p:cNvPr>
          <p:cNvSpPr>
            <a:spLocks noGrp="1"/>
          </p:cNvSpPr>
          <p:nvPr>
            <p:ph type="title"/>
          </p:nvPr>
        </p:nvSpPr>
        <p:spPr>
          <a:xfrm>
            <a:off x="1" y="217344"/>
            <a:ext cx="10224654" cy="1306656"/>
          </a:xfrm>
        </p:spPr>
        <p:txBody>
          <a:bodyPr>
            <a:normAutofit/>
          </a:bodyPr>
          <a:lstStyle/>
          <a:p>
            <a:pPr algn="ctr"/>
            <a: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She had one priority—</a:t>
            </a:r>
            <a:b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she had to REACH Jesus!</a:t>
            </a:r>
            <a:endParaRPr lang="pt-BR" sz="3600" dirty="0">
              <a:solidFill>
                <a:schemeClr val="accent1">
                  <a:lumMod val="75000"/>
                </a:schemeClr>
              </a:solidFill>
              <a:latin typeface="Avenir Book" panose="02000503020000020003" pitchFamily="2" charset="0"/>
            </a:endParaRPr>
          </a:p>
        </p:txBody>
      </p:sp>
      <p:sp>
        <p:nvSpPr>
          <p:cNvPr id="4" name="Content Placeholder 2">
            <a:extLst>
              <a:ext uri="{FF2B5EF4-FFF2-40B4-BE49-F238E27FC236}">
                <a16:creationId xmlns:a16="http://schemas.microsoft.com/office/drawing/2014/main" id="{5E4382C5-B6ED-AD6F-2F0C-211428C6C035}"/>
              </a:ext>
            </a:extLst>
          </p:cNvPr>
          <p:cNvSpPr>
            <a:spLocks noGrp="1"/>
          </p:cNvSpPr>
          <p:nvPr>
            <p:ph idx="1"/>
          </p:nvPr>
        </p:nvSpPr>
        <p:spPr>
          <a:xfrm>
            <a:off x="854439" y="2083632"/>
            <a:ext cx="9370216" cy="4268821"/>
          </a:xfrm>
        </p:spPr>
        <p:txBody>
          <a:bodyPr>
            <a:normAutofit fontScale="77500" lnSpcReduction="20000"/>
          </a:bodyPr>
          <a:lstStyle/>
          <a:p>
            <a:pPr>
              <a:buFont typeface="Wingdings" pitchFamily="2" charset="2"/>
              <a:buChar char="v"/>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She was not putting her hand out for a handout. </a:t>
            </a:r>
          </a:p>
          <a:p>
            <a:pPr>
              <a:buFont typeface="Wingdings" pitchFamily="2" charset="2"/>
              <a:buChar char="v"/>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She was not following Jesus as a spectator there for the show. </a:t>
            </a:r>
          </a:p>
          <a:p>
            <a:pPr>
              <a:buFont typeface="Wingdings" pitchFamily="2" charset="2"/>
              <a:buChar char="v"/>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She was not in the crowd for the atmosphere, or to watch the action, or to draw any attention to herself. </a:t>
            </a:r>
          </a:p>
          <a:p>
            <a:pPr>
              <a:buFont typeface="Wingdings" pitchFamily="2" charset="2"/>
              <a:buChar char="v"/>
            </a:pPr>
            <a:r>
              <a:rPr lang="en-US" sz="32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She </a:t>
            </a: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had not just bumped into Him.</a:t>
            </a:r>
            <a:r>
              <a:rPr lang="en-US" sz="3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a:buFont typeface="Wingdings" pitchFamily="2" charset="2"/>
              <a:buChar char="v"/>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She was there because she had a need, and right then, all she needed was Jesus. </a:t>
            </a:r>
          </a:p>
          <a:p>
            <a:pPr>
              <a:buFont typeface="Wingdings" pitchFamily="2" charset="2"/>
              <a:buChar char="v"/>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That is why she touched Him. </a:t>
            </a:r>
          </a:p>
          <a:p>
            <a:pPr>
              <a:buFont typeface="Wingdings" pitchFamily="2" charset="2"/>
              <a:buChar char="v"/>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She had put her heart into reaching Jesus, and God saw her heart, just as He sees </a:t>
            </a:r>
            <a:r>
              <a:rPr lang="en-US" sz="32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us today when we reach out to Him in faith and prayer!</a:t>
            </a: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endParaRPr lang="en-US" sz="32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206263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48C72F1-FAB0-7130-E24A-D023B157A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0B73E-3838-A2E9-9503-2D7AECE80C48}"/>
              </a:ext>
            </a:extLst>
          </p:cNvPr>
          <p:cNvSpPr>
            <a:spLocks noGrp="1"/>
          </p:cNvSpPr>
          <p:nvPr>
            <p:ph type="title"/>
          </p:nvPr>
        </p:nvSpPr>
        <p:spPr>
          <a:xfrm>
            <a:off x="-1" y="217344"/>
            <a:ext cx="10451805" cy="1306656"/>
          </a:xfrm>
        </p:spPr>
        <p:txBody>
          <a:bodyPr>
            <a:normAutofit fontScale="90000"/>
          </a:bodyPr>
          <a:lstStyle/>
          <a:p>
            <a:pPr algn="ctr"/>
            <a:br>
              <a:rPr lang="en-US" sz="40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40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HIS MIRACULOUS CURE</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4000" dirty="0">
              <a:solidFill>
                <a:schemeClr val="accent1">
                  <a:lumMod val="75000"/>
                </a:schemeClr>
              </a:solidFill>
              <a:latin typeface="Avenir Book" panose="02000503020000020003" pitchFamily="2" charset="0"/>
            </a:endParaRPr>
          </a:p>
        </p:txBody>
      </p:sp>
      <p:sp>
        <p:nvSpPr>
          <p:cNvPr id="4" name="Content Placeholder 2">
            <a:extLst>
              <a:ext uri="{FF2B5EF4-FFF2-40B4-BE49-F238E27FC236}">
                <a16:creationId xmlns:a16="http://schemas.microsoft.com/office/drawing/2014/main" id="{995588FB-BC74-6ADD-44F1-58FE4CA27EE3}"/>
              </a:ext>
            </a:extLst>
          </p:cNvPr>
          <p:cNvSpPr>
            <a:spLocks noGrp="1"/>
          </p:cNvSpPr>
          <p:nvPr>
            <p:ph idx="1"/>
          </p:nvPr>
        </p:nvSpPr>
        <p:spPr>
          <a:xfrm>
            <a:off x="265815" y="1828800"/>
            <a:ext cx="9823928" cy="3964021"/>
          </a:xfrm>
        </p:spPr>
        <p:txBody>
          <a:bodyPr/>
          <a:lstStyle/>
          <a:p>
            <a:pPr marL="0" marR="0" indent="0" algn="ctr">
              <a:buNone/>
            </a:pPr>
            <a:r>
              <a:rPr lang="en-US" sz="32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a:t>
            </a:r>
            <a:r>
              <a:rPr lang="en-US" sz="3200" b="1"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Immediately</a:t>
            </a:r>
            <a:r>
              <a:rPr lang="en-US" sz="32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the fountain of her blood was dried up, and she felt in her body that she was healed of the affliction. And Jesus, </a:t>
            </a:r>
            <a:r>
              <a:rPr lang="en-US" sz="3200" b="1"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immediately</a:t>
            </a:r>
            <a:r>
              <a:rPr lang="en-US" sz="32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knowing in Himself that </a:t>
            </a:r>
            <a:r>
              <a:rPr lang="en-US" sz="3200" b="1"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power</a:t>
            </a:r>
            <a:r>
              <a:rPr lang="en-US" sz="32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had gone out of Him, turned around in the crowd and said, ‘Who touched My clothes?’”</a:t>
            </a:r>
            <a:r>
              <a:rPr lang="en-US" sz="32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20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(Mark 5:29-30)</a:t>
            </a:r>
            <a:endParaRPr lang="en-US" sz="20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buNone/>
            </a:pPr>
            <a:endParaRPr lang="en-US" sz="32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83961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A2188D-C342-487D-D20F-17D2D18EB79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FE41AA7-1CBD-8C01-4C9F-446E827B4C8B}"/>
              </a:ext>
            </a:extLst>
          </p:cNvPr>
          <p:cNvSpPr>
            <a:spLocks noGrp="1"/>
          </p:cNvSpPr>
          <p:nvPr>
            <p:ph idx="1"/>
          </p:nvPr>
        </p:nvSpPr>
        <p:spPr>
          <a:xfrm>
            <a:off x="652420" y="1605167"/>
            <a:ext cx="9370216" cy="4268821"/>
          </a:xfrm>
        </p:spPr>
        <p:txBody>
          <a:bodyPr/>
          <a:lstStyle/>
          <a:p>
            <a:pPr>
              <a:buFont typeface="Wingdings" pitchFamily="2" charset="2"/>
              <a:buChar char="v"/>
            </a:pPr>
            <a:r>
              <a:rPr lang="en-US" sz="3200" b="1"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Christ’s power was greater than her issue!</a:t>
            </a:r>
            <a:r>
              <a:rPr lang="en-US" sz="3200" b="1"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indent="0">
              <a:buNone/>
            </a:pPr>
            <a:endParaRPr lang="en-US" sz="3200" b="1"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a:buFont typeface="Wingdings" pitchFamily="2" charset="2"/>
              <a:buChar char="v"/>
            </a:pPr>
            <a:r>
              <a:rPr lang="en-US" sz="3200" b="1"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Her touch did not make Jesus unclean, but </a:t>
            </a:r>
          </a:p>
          <a:p>
            <a:pPr marL="0" indent="0">
              <a:buNone/>
            </a:pPr>
            <a:r>
              <a:rPr lang="en-US" sz="3200" b="1"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3200" b="1"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instead, this touch made </a:t>
            </a:r>
            <a:r>
              <a:rPr lang="en-US" sz="3200" b="1" i="1"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her</a:t>
            </a:r>
            <a:r>
              <a:rPr lang="en-US" sz="3200" b="1"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whole!</a:t>
            </a:r>
            <a:endParaRPr lang="pt-BR" dirty="0"/>
          </a:p>
        </p:txBody>
      </p:sp>
    </p:spTree>
    <p:extLst>
      <p:ext uri="{BB962C8B-B14F-4D97-AF65-F5344CB8AC3E}">
        <p14:creationId xmlns:p14="http://schemas.microsoft.com/office/powerpoint/2010/main" val="80210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02E06EE-119A-5382-116D-6EE195675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DC7A8-2152-2042-EF1E-ADDD7056D56B}"/>
              </a:ext>
            </a:extLst>
          </p:cNvPr>
          <p:cNvSpPr>
            <a:spLocks noGrp="1"/>
          </p:cNvSpPr>
          <p:nvPr>
            <p:ph type="title"/>
          </p:nvPr>
        </p:nvSpPr>
        <p:spPr>
          <a:xfrm>
            <a:off x="0" y="217344"/>
            <a:ext cx="10356111" cy="1306656"/>
          </a:xfrm>
        </p:spPr>
        <p:txBody>
          <a:bodyPr>
            <a:normAutofit fontScale="90000"/>
          </a:bodyPr>
          <a:lstStyle/>
          <a:p>
            <a:pPr algn="ctr"/>
            <a:br>
              <a:rPr lang="en-US" sz="40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40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HIS CONCERN AND CALL</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4000" dirty="0">
              <a:solidFill>
                <a:schemeClr val="accent1">
                  <a:lumMod val="75000"/>
                </a:schemeClr>
              </a:solidFill>
              <a:latin typeface="Avenir Book" panose="02000503020000020003" pitchFamily="2" charset="0"/>
            </a:endParaRPr>
          </a:p>
        </p:txBody>
      </p:sp>
      <p:sp>
        <p:nvSpPr>
          <p:cNvPr id="4" name="Content Placeholder 2">
            <a:extLst>
              <a:ext uri="{FF2B5EF4-FFF2-40B4-BE49-F238E27FC236}">
                <a16:creationId xmlns:a16="http://schemas.microsoft.com/office/drawing/2014/main" id="{9606A546-CA2F-13BE-83A4-A7579FFDD47A}"/>
              </a:ext>
            </a:extLst>
          </p:cNvPr>
          <p:cNvSpPr>
            <a:spLocks noGrp="1"/>
          </p:cNvSpPr>
          <p:nvPr>
            <p:ph idx="1"/>
          </p:nvPr>
        </p:nvSpPr>
        <p:spPr>
          <a:xfrm>
            <a:off x="854439" y="1796902"/>
            <a:ext cx="9370216" cy="4555551"/>
          </a:xfrm>
        </p:spPr>
        <p:txBody>
          <a:bodyPr/>
          <a:lstStyle/>
          <a:p>
            <a:pPr marL="0" indent="0" algn="ctr">
              <a:buNone/>
            </a:pPr>
            <a:endParaRPr lang="en-US" sz="1800" i="1" kern="100" dirty="0">
              <a:solidFill>
                <a:srgbClr val="00000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indent="0" algn="ctr">
              <a:buNone/>
            </a:pPr>
            <a:r>
              <a:rPr lang="en-US" sz="32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“But His disciples said to Him, “You see the multitude thronging You, and You say, ‘Who touched Me?’ And He looked around to see her who had done this thing. But the woman, </a:t>
            </a:r>
            <a:r>
              <a:rPr lang="en-US" sz="3200" b="1"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fearing and trembling</a:t>
            </a:r>
            <a:r>
              <a:rPr lang="en-US" sz="32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3200" b="1"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knowing</a:t>
            </a:r>
            <a:r>
              <a:rPr lang="en-US" sz="32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what had happened to her, came and fell down before Him and told Him the whole truth.”</a:t>
            </a:r>
            <a:r>
              <a:rPr lang="en-US" sz="18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20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a:t>
            </a:r>
            <a:r>
              <a:rPr lang="en-US" sz="20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Mark 5:31-33)</a:t>
            </a:r>
            <a:endParaRPr lang="en-US" sz="20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173966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2268BE0-717C-7581-A4CF-5EB39971A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66D14-ED4B-0C48-7C4E-7779855C591E}"/>
              </a:ext>
            </a:extLst>
          </p:cNvPr>
          <p:cNvSpPr>
            <a:spLocks noGrp="1"/>
          </p:cNvSpPr>
          <p:nvPr>
            <p:ph type="title"/>
          </p:nvPr>
        </p:nvSpPr>
        <p:spPr>
          <a:xfrm>
            <a:off x="0" y="174814"/>
            <a:ext cx="10345478" cy="1306656"/>
          </a:xfrm>
        </p:spPr>
        <p:txBody>
          <a:bodyPr>
            <a:normAutofit/>
          </a:bodyPr>
          <a:lstStyle/>
          <a:p>
            <a:pPr algn="ctr"/>
            <a:r>
              <a:rPr lang="pt-BR" sz="3600" b="1" dirty="0" err="1">
                <a:solidFill>
                  <a:schemeClr val="accent1">
                    <a:lumMod val="75000"/>
                  </a:schemeClr>
                </a:solidFill>
                <a:latin typeface="Avenir Book" panose="02000503020000020003" pitchFamily="2" charset="0"/>
              </a:rPr>
              <a:t>Why</a:t>
            </a:r>
            <a:r>
              <a:rPr lang="pt-BR" sz="3600" b="1" dirty="0">
                <a:solidFill>
                  <a:schemeClr val="accent1">
                    <a:lumMod val="75000"/>
                  </a:schemeClr>
                </a:solidFill>
                <a:latin typeface="Avenir Book" panose="02000503020000020003" pitchFamily="2" charset="0"/>
              </a:rPr>
              <a:t> </a:t>
            </a:r>
            <a:r>
              <a:rPr lang="pt-BR" sz="3600" b="1" dirty="0" err="1">
                <a:solidFill>
                  <a:schemeClr val="accent1">
                    <a:lumMod val="75000"/>
                  </a:schemeClr>
                </a:solidFill>
                <a:latin typeface="Avenir Book" panose="02000503020000020003" pitchFamily="2" charset="0"/>
              </a:rPr>
              <a:t>did</a:t>
            </a:r>
            <a:r>
              <a:rPr lang="pt-BR" sz="3600" b="1" dirty="0">
                <a:solidFill>
                  <a:schemeClr val="accent1">
                    <a:lumMod val="75000"/>
                  </a:schemeClr>
                </a:solidFill>
                <a:latin typeface="Avenir Book" panose="02000503020000020003" pitchFamily="2" charset="0"/>
              </a:rPr>
              <a:t> Jesus </a:t>
            </a:r>
            <a:r>
              <a:rPr lang="pt-BR" sz="3600" b="1" dirty="0" err="1">
                <a:solidFill>
                  <a:schemeClr val="accent1">
                    <a:lumMod val="75000"/>
                  </a:schemeClr>
                </a:solidFill>
                <a:latin typeface="Avenir Book" panose="02000503020000020003" pitchFamily="2" charset="0"/>
              </a:rPr>
              <a:t>Ask</a:t>
            </a:r>
            <a:r>
              <a:rPr lang="pt-BR" sz="3600" b="1" dirty="0">
                <a:solidFill>
                  <a:schemeClr val="accent1">
                    <a:lumMod val="75000"/>
                  </a:schemeClr>
                </a:solidFill>
                <a:latin typeface="Avenir Book" panose="02000503020000020003" pitchFamily="2" charset="0"/>
              </a:rPr>
              <a:t> </a:t>
            </a:r>
            <a:r>
              <a:rPr lang="pt-BR" sz="3600" b="1" dirty="0" err="1">
                <a:solidFill>
                  <a:schemeClr val="accent1">
                    <a:lumMod val="75000"/>
                  </a:schemeClr>
                </a:solidFill>
                <a:latin typeface="Avenir Book" panose="02000503020000020003" pitchFamily="2" charset="0"/>
              </a:rPr>
              <a:t>this</a:t>
            </a:r>
            <a:r>
              <a:rPr lang="pt-BR" sz="3600" b="1" dirty="0">
                <a:solidFill>
                  <a:schemeClr val="accent1">
                    <a:lumMod val="75000"/>
                  </a:schemeClr>
                </a:solidFill>
                <a:latin typeface="Avenir Book" panose="02000503020000020003" pitchFamily="2" charset="0"/>
              </a:rPr>
              <a:t> </a:t>
            </a:r>
            <a:r>
              <a:rPr lang="pt-BR" sz="3600" b="1" dirty="0" err="1">
                <a:solidFill>
                  <a:schemeClr val="accent1">
                    <a:lumMod val="75000"/>
                  </a:schemeClr>
                </a:solidFill>
                <a:latin typeface="Avenir Book" panose="02000503020000020003" pitchFamily="2" charset="0"/>
              </a:rPr>
              <a:t>Question</a:t>
            </a:r>
            <a:r>
              <a:rPr lang="pt-BR" sz="3600" b="1" dirty="0">
                <a:solidFill>
                  <a:schemeClr val="accent1">
                    <a:lumMod val="75000"/>
                  </a:schemeClr>
                </a:solidFill>
                <a:latin typeface="Avenir Book" panose="02000503020000020003" pitchFamily="2" charset="0"/>
              </a:rPr>
              <a:t>?</a:t>
            </a:r>
          </a:p>
        </p:txBody>
      </p:sp>
      <p:sp>
        <p:nvSpPr>
          <p:cNvPr id="4" name="Content Placeholder 2">
            <a:extLst>
              <a:ext uri="{FF2B5EF4-FFF2-40B4-BE49-F238E27FC236}">
                <a16:creationId xmlns:a16="http://schemas.microsoft.com/office/drawing/2014/main" id="{30FCDF3D-8ABA-B7C1-595F-16D324F2527D}"/>
              </a:ext>
            </a:extLst>
          </p:cNvPr>
          <p:cNvSpPr>
            <a:spLocks noGrp="1"/>
          </p:cNvSpPr>
          <p:nvPr>
            <p:ph idx="1"/>
          </p:nvPr>
        </p:nvSpPr>
        <p:spPr>
          <a:xfrm>
            <a:off x="854439" y="1605516"/>
            <a:ext cx="9370216" cy="5252484"/>
          </a:xfrm>
        </p:spPr>
        <p:txBody>
          <a:bodyPr>
            <a:normAutofit fontScale="85000" lnSpcReduction="20000"/>
          </a:bodyPr>
          <a:lstStyle/>
          <a:p>
            <a:pPr>
              <a:buFont typeface="Wingdings" pitchFamily="2" charset="2"/>
              <a:buChar char="v"/>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Jesus’ question was not for His own information. </a:t>
            </a:r>
          </a:p>
          <a:p>
            <a:pPr>
              <a:buFont typeface="Wingdings" pitchFamily="2" charset="2"/>
              <a:buChar char="v"/>
            </a:pP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He knew someone had reached out to Him in faith.</a:t>
            </a:r>
          </a:p>
          <a:p>
            <a:pPr>
              <a:buFont typeface="Wingdings" pitchFamily="2" charset="2"/>
              <a:buChar char="v"/>
            </a:pPr>
            <a:r>
              <a:rPr lang="en-US" sz="32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The unclean, unwanted, untouchable woman also knew. </a:t>
            </a:r>
          </a:p>
          <a:p>
            <a:pPr>
              <a:buFont typeface="Wingdings" pitchFamily="2" charset="2"/>
              <a:buChar char="v"/>
            </a:pPr>
            <a:r>
              <a:rPr lang="en-US" sz="32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Jesus </a:t>
            </a: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wanted His disciples, the crowd, this woman, and  </a:t>
            </a:r>
          </a:p>
          <a:p>
            <a:pPr marL="0" indent="0">
              <a:buNone/>
            </a:pPr>
            <a:r>
              <a:rPr lang="en-US" sz="32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all of us, to learn an important lesson.</a:t>
            </a:r>
            <a:r>
              <a:rPr lang="en-US" sz="3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a:buFont typeface="Wingdings" pitchFamily="2" charset="2"/>
              <a:buChar char="v"/>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While she took the initiative to approach Him, a saving </a:t>
            </a:r>
          </a:p>
          <a:p>
            <a:pPr marL="0" indent="0">
              <a:buNone/>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relationship with Jesus does not come at OUR initiative. </a:t>
            </a:r>
          </a:p>
          <a:p>
            <a:pPr>
              <a:buFont typeface="Wingdings" pitchFamily="2" charset="2"/>
              <a:buChar char="v"/>
            </a:pPr>
            <a:r>
              <a:rPr lang="en-US" sz="3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“But God demonstrates His own love toward us, in that </a:t>
            </a:r>
          </a:p>
          <a:p>
            <a:pPr marL="0" indent="0">
              <a:buNone/>
            </a:pPr>
            <a:r>
              <a:rPr lang="en-US" sz="3200"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3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while we were still sinners, Christ died for us.” </a:t>
            </a:r>
            <a:r>
              <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t>
            </a:r>
            <a:r>
              <a:rPr lang="en-US" sz="24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Romans 5:8)</a:t>
            </a:r>
            <a:endParaRPr lang="en-US" sz="24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a:buFont typeface="Wingdings" pitchFamily="2" charset="2"/>
              <a:buChar char="v"/>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She needed to know that Jesus had reached out to her!</a:t>
            </a:r>
            <a:r>
              <a:rPr lang="en-US" sz="3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a:buFont typeface="Wingdings" pitchFamily="2" charset="2"/>
              <a:buChar char="v"/>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He wanted </a:t>
            </a:r>
            <a:r>
              <a:rPr lang="en-US" sz="3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everyone to know He approved of her </a:t>
            </a:r>
          </a:p>
          <a:p>
            <a:pPr marL="0" indent="0">
              <a:buNone/>
            </a:pPr>
            <a:r>
              <a:rPr lang="en-US" sz="3800"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38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faith. </a:t>
            </a:r>
            <a:endParaRPr lang="en-US" sz="38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223722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853432A-10F3-01DE-1224-7A21791BE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4DDF0-3190-FF08-03CC-5CBDB38FF5E7}"/>
              </a:ext>
            </a:extLst>
          </p:cNvPr>
          <p:cNvSpPr>
            <a:spLocks noGrp="1"/>
          </p:cNvSpPr>
          <p:nvPr>
            <p:ph type="title"/>
          </p:nvPr>
        </p:nvSpPr>
        <p:spPr>
          <a:xfrm>
            <a:off x="0" y="217344"/>
            <a:ext cx="10409273" cy="1306656"/>
          </a:xfrm>
        </p:spPr>
        <p:txBody>
          <a:bodyPr>
            <a:normAutofit/>
          </a:bodyPr>
          <a:lstStyle/>
          <a:p>
            <a:pPr algn="ctr"/>
            <a:r>
              <a:rPr lang="en-US" sz="3600" b="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She was </a:t>
            </a:r>
            <a:r>
              <a:rPr lang="en-US" sz="3600" b="1" kern="100" dirty="0">
                <a:solidFill>
                  <a:schemeClr val="accent1">
                    <a:lumMod val="75000"/>
                  </a:schemeClr>
                </a:solidFill>
                <a:latin typeface="Avenir Book" panose="02000503020000020003" pitchFamily="2" charset="0"/>
                <a:ea typeface="Times New Roman" panose="02020603050405020304" pitchFamily="18" charset="0"/>
                <a:cs typeface="Times New Roman" panose="02020603050405020304" pitchFamily="18" charset="0"/>
              </a:rPr>
              <a:t>U</a:t>
            </a:r>
            <a:r>
              <a:rPr lang="en-US" sz="3600" b="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ntouchable and  Unclean</a:t>
            </a:r>
            <a:endParaRPr lang="pt-BR" sz="3600" b="1" dirty="0">
              <a:solidFill>
                <a:schemeClr val="accent1">
                  <a:lumMod val="75000"/>
                </a:schemeClr>
              </a:solidFill>
              <a:latin typeface="Avenir Book" panose="02000503020000020003" pitchFamily="2" charset="0"/>
            </a:endParaRPr>
          </a:p>
        </p:txBody>
      </p:sp>
      <p:sp>
        <p:nvSpPr>
          <p:cNvPr id="4" name="Content Placeholder 2">
            <a:extLst>
              <a:ext uri="{FF2B5EF4-FFF2-40B4-BE49-F238E27FC236}">
                <a16:creationId xmlns:a16="http://schemas.microsoft.com/office/drawing/2014/main" id="{07F2104E-CB4A-CB0C-7892-38EB1712B975}"/>
              </a:ext>
            </a:extLst>
          </p:cNvPr>
          <p:cNvSpPr>
            <a:spLocks noGrp="1"/>
          </p:cNvSpPr>
          <p:nvPr>
            <p:ph idx="1"/>
          </p:nvPr>
        </p:nvSpPr>
        <p:spPr>
          <a:xfrm>
            <a:off x="854439" y="1881964"/>
            <a:ext cx="9370216" cy="4470490"/>
          </a:xfrm>
        </p:spPr>
        <p:txBody>
          <a:bodyPr/>
          <a:lstStyle/>
          <a:p>
            <a:pPr marR="0" indent="-457200">
              <a:buFont typeface="Wingdings" pitchFamily="2" charset="2"/>
              <a:buChar char="v"/>
            </a:pPr>
            <a:r>
              <a:rPr lang="en-US" kern="100" dirty="0">
                <a:solidFill>
                  <a:schemeClr val="accent1">
                    <a:lumMod val="75000"/>
                  </a:schemeClr>
                </a:solidFill>
                <a:latin typeface="Avenir Book" panose="02000503020000020003" pitchFamily="2" charset="0"/>
                <a:ea typeface="Times New Roman" panose="02020603050405020304" pitchFamily="18" charset="0"/>
                <a:cs typeface="Times New Roman" panose="02020603050405020304" pitchFamily="18" charset="0"/>
              </a:rPr>
              <a:t>S</a:t>
            </a:r>
            <a:r>
              <a:rPr lang="en-US"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he was trembling because people like her were not </a:t>
            </a:r>
          </a:p>
          <a:p>
            <a:pPr marL="0" marR="0" indent="0">
              <a:buNone/>
            </a:pPr>
            <a:r>
              <a:rPr lang="en-US"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supposed to be in this crowd.</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R="0" indent="-457200">
              <a:buFont typeface="Wingdings" pitchFamily="2" charset="2"/>
              <a:buChar char="v"/>
            </a:pPr>
            <a:r>
              <a:rPr lang="en-US"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“W</a:t>
            </a:r>
            <a:r>
              <a:rPr lang="en-US"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hat will Jesus say when He finds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out that </a:t>
            </a:r>
            <a:r>
              <a:rPr lang="en-US"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am the </a:t>
            </a:r>
          </a:p>
          <a:p>
            <a:pPr marL="0" marR="0" indent="0">
              <a:buNone/>
            </a:pP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one who touched Him?”</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R="0" indent="-457200">
              <a:buFont typeface="Wingdings" pitchFamily="2" charset="2"/>
              <a:buChar char="v"/>
            </a:pPr>
            <a:r>
              <a:rPr lang="en-US"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The crowd was taking notice, and they were making </a:t>
            </a:r>
          </a:p>
          <a:p>
            <a:pPr marL="0" marR="0" indent="0">
              <a:buNone/>
            </a:pPr>
            <a:r>
              <a:rPr lang="en-US"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judgments. </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R="0" indent="-457200">
              <a:buFont typeface="Wingdings" pitchFamily="2" charset="2"/>
              <a:buChar char="v"/>
            </a:pP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Jesus knew what He was doing.</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R="0" indent="-457200">
              <a:buFont typeface="Wingdings" pitchFamily="2" charset="2"/>
              <a:buChar char="v"/>
            </a:pP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Jesus wanted to restore her in </a:t>
            </a:r>
            <a:r>
              <a:rPr lang="en-US"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every</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way possible.</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indent="-457200">
              <a:buFont typeface="Wingdings" pitchFamily="2" charset="2"/>
              <a:buChar char="v"/>
            </a:pP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1029541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19AE087-9121-3299-AC86-AD742403A9E2}"/>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9305240-731F-12AB-CA5D-A7816FD4B493}"/>
              </a:ext>
            </a:extLst>
          </p:cNvPr>
          <p:cNvSpPr>
            <a:spLocks noGrp="1"/>
          </p:cNvSpPr>
          <p:nvPr>
            <p:ph idx="1"/>
          </p:nvPr>
        </p:nvSpPr>
        <p:spPr>
          <a:xfrm>
            <a:off x="854439" y="1524000"/>
            <a:ext cx="9370216" cy="4828453"/>
          </a:xfrm>
        </p:spPr>
        <p:txBody>
          <a:bodyPr/>
          <a:lstStyle/>
          <a:p>
            <a:pPr marL="0" indent="0" algn="ctr">
              <a:buNone/>
            </a:pPr>
            <a:endPar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“Shackled by a heavy burden</a:t>
            </a:r>
            <a:b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'Neath a load of guilt and shame</a:t>
            </a:r>
            <a:b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Then I touched the hem of Your garment</a:t>
            </a:r>
            <a:b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And now I am no longer the same!</a:t>
            </a:r>
            <a:b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Something happened, and now I know</a:t>
            </a:r>
            <a:b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You healed me, and made me whole.”</a:t>
            </a:r>
            <a:endParaRPr lang="en-US" sz="32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375246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06596E1-3A40-C273-73A4-E5170F66E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C902F-488E-CE1F-4A97-BC67171B73AC}"/>
              </a:ext>
            </a:extLst>
          </p:cNvPr>
          <p:cNvSpPr>
            <a:spLocks noGrp="1"/>
          </p:cNvSpPr>
          <p:nvPr>
            <p:ph type="title"/>
          </p:nvPr>
        </p:nvSpPr>
        <p:spPr>
          <a:xfrm>
            <a:off x="1" y="217344"/>
            <a:ext cx="10377376" cy="1306656"/>
          </a:xfrm>
        </p:spPr>
        <p:txBody>
          <a:bodyPr>
            <a:noAutofit/>
          </a:bodyPr>
          <a:lstStyle/>
          <a:p>
            <a:pPr algn="ctr"/>
            <a:br>
              <a:rPr lang="en-US" sz="40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gift of salvation is not to be </a:t>
            </a:r>
            <a:b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best kept secret! </a:t>
            </a:r>
            <a:br>
              <a:rPr lang="en-US" sz="40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endParaRPr lang="pt-BR" sz="4000" dirty="0">
              <a:solidFill>
                <a:schemeClr val="accent1">
                  <a:lumMod val="75000"/>
                </a:schemeClr>
              </a:solidFill>
              <a:latin typeface="Avenir Book" panose="02000503020000020003" pitchFamily="2" charset="0"/>
            </a:endParaRPr>
          </a:p>
        </p:txBody>
      </p:sp>
      <p:sp>
        <p:nvSpPr>
          <p:cNvPr id="4" name="Content Placeholder 2">
            <a:extLst>
              <a:ext uri="{FF2B5EF4-FFF2-40B4-BE49-F238E27FC236}">
                <a16:creationId xmlns:a16="http://schemas.microsoft.com/office/drawing/2014/main" id="{869BF692-B246-6B3C-9B63-5CD3DC4C7161}"/>
              </a:ext>
            </a:extLst>
          </p:cNvPr>
          <p:cNvSpPr>
            <a:spLocks noGrp="1"/>
          </p:cNvSpPr>
          <p:nvPr>
            <p:ph idx="1"/>
          </p:nvPr>
        </p:nvSpPr>
        <p:spPr>
          <a:xfrm>
            <a:off x="854439" y="1711842"/>
            <a:ext cx="9370216" cy="4640611"/>
          </a:xfrm>
        </p:spPr>
        <p:txBody>
          <a:bodyPr>
            <a:normAutofit fontScale="92500" lnSpcReduction="20000"/>
          </a:bodyPr>
          <a:lstStyle/>
          <a:p>
            <a:pPr marR="0" indent="-457200">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Jesus called upon that woman to confess what God </a:t>
            </a:r>
          </a:p>
          <a:p>
            <a:pPr marL="0" marR="0" indent="0">
              <a:buNone/>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had done in her and for her, </a:t>
            </a:r>
          </a:p>
          <a:p>
            <a:pPr marR="0" indent="-457200">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God is calling all of us to be witnesses to His goodness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and love and grace to the world. </a:t>
            </a:r>
          </a:p>
          <a:p>
            <a:pPr marR="0" indent="-457200">
              <a:buFont typeface="Wingdings" pitchFamily="2" charset="2"/>
              <a:buChar char="v"/>
            </a:pPr>
            <a:r>
              <a:rPr lang="en-GB" kern="100" dirty="0">
                <a:solidFill>
                  <a:schemeClr val="accent1">
                    <a:lumMod val="75000"/>
                  </a:schemeClr>
                </a:solidFill>
                <a:effectLst/>
                <a:latin typeface="Avenir Book" panose="02000503020000020003" pitchFamily="2" charset="0"/>
                <a:ea typeface="Calibri" panose="020F0502020204030204" pitchFamily="34" charset="0"/>
                <a:cs typeface="Helvetica" pitchFamily="2" charset="0"/>
              </a:rPr>
              <a:t>The gospel </a:t>
            </a:r>
            <a:r>
              <a:rPr lang="en-GB" b="1" kern="100" dirty="0">
                <a:solidFill>
                  <a:schemeClr val="accent1">
                    <a:lumMod val="75000"/>
                  </a:schemeClr>
                </a:solidFill>
                <a:effectLst/>
                <a:latin typeface="Avenir Book" panose="02000503020000020003" pitchFamily="2" charset="0"/>
                <a:ea typeface="Calibri" panose="020F0502020204030204" pitchFamily="34" charset="0"/>
                <a:cs typeface="Helvetica" pitchFamily="2" charset="0"/>
              </a:rPr>
              <a:t>changes and shapes our posture to the </a:t>
            </a:r>
          </a:p>
          <a:p>
            <a:pPr marL="0" marR="0" indent="0">
              <a:buNone/>
            </a:pPr>
            <a:r>
              <a:rPr lang="en-GB" b="1" kern="100" dirty="0">
                <a:solidFill>
                  <a:schemeClr val="accent1">
                    <a:lumMod val="75000"/>
                  </a:schemeClr>
                </a:solidFill>
                <a:effectLst/>
                <a:latin typeface="Avenir Book" panose="02000503020000020003" pitchFamily="2" charset="0"/>
                <a:ea typeface="Calibri" panose="020F0502020204030204" pitchFamily="34" charset="0"/>
                <a:cs typeface="Helvetica" pitchFamily="2" charset="0"/>
              </a:rPr>
              <a:t>      society around us.</a:t>
            </a:r>
            <a:r>
              <a:rPr lang="en-GB"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R="0" indent="-457200">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Faith must be confessed. Faith is always personal but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never private. </a:t>
            </a:r>
          </a:p>
          <a:p>
            <a:pPr marR="0">
              <a:buFont typeface="Wingdings" pitchFamily="2" charset="2"/>
              <a:buChar char="v"/>
            </a:pP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indent="-457200">
              <a:buFont typeface="Wingdings" pitchFamily="2" charset="2"/>
              <a:buChar char="v"/>
            </a:pP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“’You are My witnesses,’ Says the LORD, ‘that I am </a:t>
            </a:r>
          </a:p>
          <a:p>
            <a:pPr marL="0" marR="0" indent="0">
              <a:buNone/>
            </a:pPr>
            <a:r>
              <a:rPr lang="en-US"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God.’”</a:t>
            </a:r>
            <a:r>
              <a:rPr lang="en-US" sz="1800"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2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(Isaiah 43:12b)</a:t>
            </a:r>
            <a:endParaRPr lang="en-US" sz="22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101184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FF3C4F3A-35B1-4D37-5C52-A47E5488B516}"/>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E88C83-32CD-2ADC-A222-AC0079479636}"/>
              </a:ext>
            </a:extLst>
          </p:cNvPr>
          <p:cNvSpPr>
            <a:spLocks noGrp="1"/>
          </p:cNvSpPr>
          <p:nvPr>
            <p:ph idx="1"/>
          </p:nvPr>
        </p:nvSpPr>
        <p:spPr>
          <a:xfrm>
            <a:off x="854439" y="1524000"/>
            <a:ext cx="9370216" cy="4828453"/>
          </a:xfrm>
        </p:spPr>
        <p:txBody>
          <a:bodyPr>
            <a:normAutofit fontScale="92500" lnSpcReduction="20000"/>
          </a:bodyPr>
          <a:lstStyle/>
          <a:p>
            <a:pPr marL="57150" marR="0" indent="-285750">
              <a:buFont typeface="Wingdings" pitchFamily="2" charset="2"/>
              <a:buChar char="v"/>
            </a:pP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“Our confession of His faithfulness is Heaven’s chosen </a:t>
            </a:r>
          </a:p>
          <a:p>
            <a:pPr marL="0" marR="0" indent="0">
              <a:buNone/>
            </a:pP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agency for revealing Christ to the world.” </a:t>
            </a:r>
          </a:p>
          <a:p>
            <a:pPr marL="0" marR="0" indent="0">
              <a:buNone/>
            </a:pPr>
            <a:r>
              <a:rPr lang="en-US"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20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(Ellen G. White, </a:t>
            </a:r>
            <a:r>
              <a:rPr lang="en-US" sz="20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Desire of Ages</a:t>
            </a:r>
            <a:r>
              <a:rPr lang="en-US" sz="20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348) </a:t>
            </a:r>
          </a:p>
          <a:p>
            <a:pPr marL="57150" marR="0" indent="-285750">
              <a:buFont typeface="Wingdings" pitchFamily="2" charset="2"/>
              <a:buChar char="v"/>
            </a:pPr>
            <a:endParaRPr lang="en-US"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L="57150" marR="0" indent="-285750">
              <a:buFont typeface="Wingdings" pitchFamily="2" charset="2"/>
              <a:buChar char="v"/>
            </a:pP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 am a nobody telling everybody about Somebody who </a:t>
            </a:r>
          </a:p>
          <a:p>
            <a:pPr marL="0" marR="0" indent="0">
              <a:buNone/>
            </a:pP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will save anybody who will call on Him.  </a:t>
            </a:r>
            <a:endParaRPr lang="en-US"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buFont typeface="Wingdings" pitchFamily="2" charset="2"/>
              <a:buChar char="v"/>
            </a:pPr>
            <a:endParaRPr lang="en-US"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“Let the redeemed of the Lord say so, Whom He has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redeemed from the hand of the enemy. Oh, that men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would give thanks to the Lord for His goodness, And for </a:t>
            </a:r>
          </a:p>
          <a:p>
            <a:pPr marL="0" marR="0" indent="0">
              <a:buNone/>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His wonderful works to the children of men!” </a:t>
            </a:r>
            <a:r>
              <a:rPr lang="en-US" sz="2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(Psalm 107:2, 21)</a:t>
            </a:r>
            <a:endParaRPr lang="en-US" sz="22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endParaRPr lang="en-US"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177535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DFFC-0BE9-FE37-4C15-8EFD011D68FE}"/>
              </a:ext>
            </a:extLst>
          </p:cNvPr>
          <p:cNvSpPr>
            <a:spLocks noGrp="1"/>
          </p:cNvSpPr>
          <p:nvPr>
            <p:ph type="title"/>
          </p:nvPr>
        </p:nvSpPr>
        <p:spPr>
          <a:xfrm>
            <a:off x="3011054" y="217344"/>
            <a:ext cx="7213599" cy="1325563"/>
          </a:xfrm>
        </p:spPr>
        <p:txBody>
          <a:bodyPr>
            <a:normAutofit/>
          </a:bodyPr>
          <a:lstStyle/>
          <a:p>
            <a:pPr algn="ctr"/>
            <a:r>
              <a:rPr lang="pt-BR" sz="3600" b="1" dirty="0" err="1">
                <a:solidFill>
                  <a:schemeClr val="accent1">
                    <a:lumMod val="50000"/>
                  </a:schemeClr>
                </a:solidFill>
                <a:latin typeface="Avenir Book" panose="02000503020000020003" pitchFamily="2" charset="0"/>
              </a:rPr>
              <a:t>Jairus</a:t>
            </a:r>
            <a:r>
              <a:rPr lang="pt-BR" sz="3600" b="1" dirty="0">
                <a:solidFill>
                  <a:schemeClr val="accent1">
                    <a:lumMod val="50000"/>
                  </a:schemeClr>
                </a:solidFill>
                <a:latin typeface="Avenir Book" panose="02000503020000020003" pitchFamily="2" charset="0"/>
              </a:rPr>
              <a:t>’ </a:t>
            </a:r>
            <a:r>
              <a:rPr lang="pt-BR" sz="3600" b="1" dirty="0" err="1">
                <a:solidFill>
                  <a:schemeClr val="accent1">
                    <a:lumMod val="50000"/>
                  </a:schemeClr>
                </a:solidFill>
                <a:latin typeface="Avenir Book" panose="02000503020000020003" pitchFamily="2" charset="0"/>
              </a:rPr>
              <a:t>Desperate</a:t>
            </a:r>
            <a:r>
              <a:rPr lang="pt-BR" sz="3600" b="1" dirty="0">
                <a:solidFill>
                  <a:schemeClr val="accent1">
                    <a:lumMod val="50000"/>
                  </a:schemeClr>
                </a:solidFill>
                <a:latin typeface="Avenir Book" panose="02000503020000020003" pitchFamily="2" charset="0"/>
              </a:rPr>
              <a:t> </a:t>
            </a:r>
            <a:r>
              <a:rPr lang="pt-BR" sz="3600" b="1" dirty="0" err="1">
                <a:solidFill>
                  <a:schemeClr val="accent1">
                    <a:lumMod val="50000"/>
                  </a:schemeClr>
                </a:solidFill>
                <a:latin typeface="Avenir Book" panose="02000503020000020003" pitchFamily="2" charset="0"/>
              </a:rPr>
              <a:t>Situation</a:t>
            </a:r>
            <a:endParaRPr lang="pt-BR" sz="3600" b="1" dirty="0">
              <a:solidFill>
                <a:schemeClr val="accent1">
                  <a:lumMod val="50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lstStyle/>
          <a:p>
            <a:pPr marL="0" marR="0" indent="0" algn="ctr">
              <a:buNone/>
            </a:pPr>
            <a:r>
              <a:rPr lang="en-US" i="1" kern="100" dirty="0">
                <a:solidFill>
                  <a:schemeClr val="accent1">
                    <a:lumMod val="50000"/>
                  </a:schemeClr>
                </a:solidFill>
                <a:effectLst/>
                <a:latin typeface="Avenir Book" panose="02000503020000020003" pitchFamily="2" charset="0"/>
                <a:ea typeface="Calibri" panose="020F0502020204030204" pitchFamily="34" charset="0"/>
                <a:cs typeface="Times New Roman" panose="02020603050405020304" pitchFamily="18" charset="0"/>
              </a:rPr>
              <a:t>“Now when Jesus had crossed over again by boat to the other side of the lake, </a:t>
            </a:r>
            <a:r>
              <a:rPr lang="en-US" b="1" i="1" kern="100" dirty="0">
                <a:solidFill>
                  <a:schemeClr val="accent1">
                    <a:lumMod val="50000"/>
                  </a:schemeClr>
                </a:solidFill>
                <a:effectLst/>
                <a:latin typeface="Avenir Book" panose="02000503020000020003" pitchFamily="2" charset="0"/>
                <a:ea typeface="Calibri" panose="020F0502020204030204" pitchFamily="34" charset="0"/>
                <a:cs typeface="Times New Roman" panose="02020603050405020304" pitchFamily="18" charset="0"/>
              </a:rPr>
              <a:t>a great multitude gathered to </a:t>
            </a:r>
            <a:r>
              <a:rPr lang="en-US" i="1" kern="100" dirty="0">
                <a:solidFill>
                  <a:schemeClr val="accent1">
                    <a:lumMod val="50000"/>
                  </a:schemeClr>
                </a:solidFill>
                <a:effectLst/>
                <a:latin typeface="Avenir Book" panose="02000503020000020003" pitchFamily="2" charset="0"/>
                <a:ea typeface="Calibri" panose="020F0502020204030204" pitchFamily="34" charset="0"/>
                <a:cs typeface="Times New Roman" panose="02020603050405020304" pitchFamily="18" charset="0"/>
              </a:rPr>
              <a:t>Him; and He was by the sea. And behold, one of the rulers of the synagogue came, Jairus by name. And when he saw Him, he fell </a:t>
            </a:r>
            <a:r>
              <a:rPr lang="en-US" b="1" i="1" kern="100" dirty="0">
                <a:solidFill>
                  <a:schemeClr val="accent1">
                    <a:lumMod val="50000"/>
                  </a:schemeClr>
                </a:solidFill>
                <a:effectLst/>
                <a:latin typeface="Avenir Book" panose="02000503020000020003" pitchFamily="2" charset="0"/>
                <a:ea typeface="Calibri" panose="020F0502020204030204" pitchFamily="34" charset="0"/>
                <a:cs typeface="Times New Roman" panose="02020603050405020304" pitchFamily="18" charset="0"/>
              </a:rPr>
              <a:t>at His feet</a:t>
            </a:r>
            <a:r>
              <a:rPr lang="en-US" i="1" kern="100" dirty="0">
                <a:solidFill>
                  <a:schemeClr val="accent1">
                    <a:lumMod val="50000"/>
                  </a:schemeClr>
                </a:solidFill>
                <a:effectLst/>
                <a:latin typeface="Avenir Book" panose="02000503020000020003" pitchFamily="2" charset="0"/>
                <a:ea typeface="Calibri" panose="020F0502020204030204" pitchFamily="34" charset="0"/>
                <a:cs typeface="Times New Roman" panose="02020603050405020304" pitchFamily="18" charset="0"/>
              </a:rPr>
              <a:t> and </a:t>
            </a:r>
            <a:r>
              <a:rPr lang="en-US" b="1" i="1" kern="100" dirty="0">
                <a:solidFill>
                  <a:schemeClr val="accent1">
                    <a:lumMod val="50000"/>
                  </a:schemeClr>
                </a:solidFill>
                <a:effectLst/>
                <a:latin typeface="Avenir Book" panose="02000503020000020003" pitchFamily="2" charset="0"/>
                <a:ea typeface="Calibri" panose="020F0502020204030204" pitchFamily="34" charset="0"/>
                <a:cs typeface="Times New Roman" panose="02020603050405020304" pitchFamily="18" charset="0"/>
              </a:rPr>
              <a:t>begged</a:t>
            </a:r>
            <a:r>
              <a:rPr lang="en-US" i="1" kern="100" dirty="0">
                <a:solidFill>
                  <a:schemeClr val="accent1">
                    <a:lumMod val="50000"/>
                  </a:schemeClr>
                </a:solidFill>
                <a:effectLst/>
                <a:latin typeface="Avenir Book" panose="02000503020000020003" pitchFamily="2" charset="0"/>
                <a:ea typeface="Calibri" panose="020F0502020204030204" pitchFamily="34" charset="0"/>
                <a:cs typeface="Times New Roman" panose="02020603050405020304" pitchFamily="18" charset="0"/>
              </a:rPr>
              <a:t> Him </a:t>
            </a:r>
            <a:r>
              <a:rPr lang="en-US" b="1" i="1" kern="100" dirty="0">
                <a:solidFill>
                  <a:schemeClr val="accent1">
                    <a:lumMod val="50000"/>
                  </a:schemeClr>
                </a:solidFill>
                <a:effectLst/>
                <a:latin typeface="Avenir Book" panose="02000503020000020003" pitchFamily="2" charset="0"/>
                <a:ea typeface="Calibri" panose="020F0502020204030204" pitchFamily="34" charset="0"/>
                <a:cs typeface="Times New Roman" panose="02020603050405020304" pitchFamily="18" charset="0"/>
              </a:rPr>
              <a:t>earnestly</a:t>
            </a:r>
            <a:r>
              <a:rPr lang="en-US" i="1" kern="100" dirty="0">
                <a:solidFill>
                  <a:schemeClr val="accent1">
                    <a:lumMod val="50000"/>
                  </a:schemeClr>
                </a:solidFill>
                <a:effectLst/>
                <a:latin typeface="Avenir Book" panose="02000503020000020003" pitchFamily="2" charset="0"/>
                <a:ea typeface="Calibri" panose="020F0502020204030204" pitchFamily="34" charset="0"/>
                <a:cs typeface="Times New Roman" panose="02020603050405020304" pitchFamily="18" charset="0"/>
              </a:rPr>
              <a:t>, saying, “My little daughter lies at the point of death. Come and lay Your hands on her, that she may be healed, and she will live.” So Jesus went with him, and a great multitude followed Him and </a:t>
            </a:r>
            <a:r>
              <a:rPr lang="en-US" b="1" i="1" kern="100" dirty="0">
                <a:solidFill>
                  <a:schemeClr val="accent1">
                    <a:lumMod val="50000"/>
                  </a:schemeClr>
                </a:solidFill>
                <a:effectLst/>
                <a:latin typeface="Avenir Book" panose="02000503020000020003" pitchFamily="2" charset="0"/>
                <a:ea typeface="Calibri" panose="020F0502020204030204" pitchFamily="34" charset="0"/>
                <a:cs typeface="Times New Roman" panose="02020603050405020304" pitchFamily="18" charset="0"/>
              </a:rPr>
              <a:t>thronged</a:t>
            </a:r>
            <a:r>
              <a:rPr lang="en-US" i="1" kern="100" dirty="0">
                <a:solidFill>
                  <a:schemeClr val="accent1">
                    <a:lumMod val="50000"/>
                  </a:schemeClr>
                </a:solidFill>
                <a:effectLst/>
                <a:latin typeface="Avenir Book" panose="02000503020000020003" pitchFamily="2" charset="0"/>
                <a:ea typeface="Calibri" panose="020F0502020204030204" pitchFamily="34" charset="0"/>
                <a:cs typeface="Times New Roman" panose="02020603050405020304" pitchFamily="18" charset="0"/>
              </a:rPr>
              <a:t> Him.”</a:t>
            </a:r>
            <a:endParaRPr lang="en-US"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buNone/>
            </a:pPr>
            <a:r>
              <a:rPr lang="en-US" kern="100" dirty="0">
                <a:solidFill>
                  <a:schemeClr val="accent1">
                    <a:lumMod val="50000"/>
                  </a:schemeClr>
                </a:solidFill>
                <a:effectLst/>
                <a:latin typeface="Avenir Book" panose="02000503020000020003" pitchFamily="2" charset="0"/>
                <a:ea typeface="Calibri" panose="020F0502020204030204" pitchFamily="34" charset="0"/>
                <a:cs typeface="Times New Roman" panose="02020603050405020304" pitchFamily="18" charset="0"/>
              </a:rPr>
              <a:t>(Mark 5:21-24, NKJV)</a:t>
            </a:r>
            <a:endParaRPr lang="en-US"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40185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AB6CD63-CEC0-F7B4-C909-B0E4778666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69DA8-3915-3A25-0059-E9367FBEC71B}"/>
              </a:ext>
            </a:extLst>
          </p:cNvPr>
          <p:cNvSpPr>
            <a:spLocks noGrp="1"/>
          </p:cNvSpPr>
          <p:nvPr>
            <p:ph type="title"/>
          </p:nvPr>
        </p:nvSpPr>
        <p:spPr>
          <a:xfrm>
            <a:off x="1" y="217344"/>
            <a:ext cx="10462436" cy="1306656"/>
          </a:xfrm>
        </p:spPr>
        <p:txBody>
          <a:bodyPr>
            <a:noAutofit/>
          </a:bodyPr>
          <a:lstStyle/>
          <a:p>
            <a:pPr marL="0" marR="0" algn="ctr"/>
            <a:br>
              <a:rPr lang="en-US" sz="40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br>
              <a:rPr lang="en-US" sz="40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HIS COMFORT</a:t>
            </a:r>
            <a:br>
              <a:rPr lang="en-US" sz="36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r>
              <a:rPr lang="en-US" sz="40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br>
              <a:rPr lang="en-US" sz="40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br>
            <a:endParaRPr lang="pt-BR" sz="4000" dirty="0">
              <a:solidFill>
                <a:schemeClr val="accent1">
                  <a:lumMod val="75000"/>
                </a:schemeClr>
              </a:solidFill>
              <a:latin typeface="Avenir Book" panose="02000503020000020003" pitchFamily="2" charset="0"/>
            </a:endParaRPr>
          </a:p>
        </p:txBody>
      </p:sp>
      <p:sp>
        <p:nvSpPr>
          <p:cNvPr id="4" name="Content Placeholder 2">
            <a:extLst>
              <a:ext uri="{FF2B5EF4-FFF2-40B4-BE49-F238E27FC236}">
                <a16:creationId xmlns:a16="http://schemas.microsoft.com/office/drawing/2014/main" id="{745207FB-7B30-F02A-1C79-A3204DCAC260}"/>
              </a:ext>
            </a:extLst>
          </p:cNvPr>
          <p:cNvSpPr>
            <a:spLocks noGrp="1"/>
          </p:cNvSpPr>
          <p:nvPr>
            <p:ph idx="1"/>
          </p:nvPr>
        </p:nvSpPr>
        <p:spPr>
          <a:xfrm>
            <a:off x="854439" y="1318438"/>
            <a:ext cx="9370216" cy="5539562"/>
          </a:xfrm>
        </p:spPr>
        <p:txBody>
          <a:bodyPr>
            <a:normAutofit fontScale="77500" lnSpcReduction="20000"/>
          </a:bodyPr>
          <a:lstStyle/>
          <a:p>
            <a:pPr marL="0" marR="0" indent="0">
              <a:buNone/>
            </a:pPr>
            <a:endParaRPr lang="en-US"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marR="0" indent="0">
              <a:buNone/>
            </a:pPr>
            <a:r>
              <a:rPr lang="en-US"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“And He said to her, ‘</a:t>
            </a:r>
            <a:r>
              <a:rPr lang="en-US" sz="3000" b="1"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Daughter</a:t>
            </a:r>
            <a:r>
              <a:rPr lang="en-US"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your faith has made you well. </a:t>
            </a:r>
            <a:r>
              <a:rPr lang="en-US" b="1"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Go</a:t>
            </a:r>
            <a:r>
              <a:rPr lang="en-US"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in peace, and be healed of your affliction.’” (</a:t>
            </a:r>
            <a:r>
              <a:rPr lang="en-US"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Mark 5:34)</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b="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buNone/>
            </a:pPr>
            <a:r>
              <a:rPr lang="en-US" sz="3300" b="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Jesus did not see an untouchable. He saw:</a:t>
            </a:r>
          </a:p>
          <a:p>
            <a:pPr marR="0" indent="-457200">
              <a:buFont typeface="Wingdings" pitchFamily="2" charset="2"/>
              <a:buChar char="v"/>
            </a:pPr>
            <a:r>
              <a:rPr lang="en-US"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12 years of anguish and pain</a:t>
            </a:r>
          </a:p>
          <a:p>
            <a:pPr marR="0" indent="-457200">
              <a:buFont typeface="Wingdings" pitchFamily="2" charset="2"/>
              <a:buChar char="v"/>
            </a:pPr>
            <a:r>
              <a:rPr lang="en-US"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12 years of shame and rejection</a:t>
            </a:r>
          </a:p>
          <a:p>
            <a:pPr marR="0" indent="-457200">
              <a:buFont typeface="Wingdings" pitchFamily="2" charset="2"/>
              <a:buChar char="v"/>
            </a:pPr>
            <a:r>
              <a:rPr lang="en-US"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12 years of bitterness</a:t>
            </a:r>
          </a:p>
          <a:p>
            <a:pPr marR="0" indent="-457200">
              <a:buFont typeface="Wingdings" pitchFamily="2" charset="2"/>
              <a:buChar char="v"/>
            </a:pPr>
            <a:r>
              <a:rPr lang="en-US" kern="100" dirty="0">
                <a:solidFill>
                  <a:schemeClr val="accent1">
                    <a:lumMod val="75000"/>
                  </a:schemeClr>
                </a:solidFill>
                <a:latin typeface="Avenir Book" panose="02000503020000020003" pitchFamily="2" charset="0"/>
                <a:ea typeface="Times New Roman" panose="02020603050405020304" pitchFamily="18" charset="0"/>
                <a:cs typeface="Times New Roman" panose="02020603050405020304" pitchFamily="18" charset="0"/>
              </a:rPr>
              <a:t>12 year of dark memories</a:t>
            </a:r>
            <a:endParaRPr lang="en-US"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R="0" indent="-457200">
              <a:buFont typeface="Wingdings" pitchFamily="2" charset="2"/>
              <a:buChar char="v"/>
            </a:pPr>
            <a:r>
              <a:rPr lang="en-US" kern="100" dirty="0">
                <a:solidFill>
                  <a:schemeClr val="accent1">
                    <a:lumMod val="75000"/>
                  </a:schemeClr>
                </a:solidFill>
                <a:latin typeface="Avenir Book" panose="02000503020000020003" pitchFamily="2" charset="0"/>
                <a:ea typeface="Times New Roman" panose="02020603050405020304" pitchFamily="18" charset="0"/>
                <a:cs typeface="Times New Roman" panose="02020603050405020304" pitchFamily="18" charset="0"/>
              </a:rPr>
              <a:t>Her</a:t>
            </a:r>
            <a:r>
              <a:rPr lang="en-US"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incredible risk she had taken to be in the crowd</a:t>
            </a:r>
          </a:p>
          <a:p>
            <a:pPr marR="0" indent="-457200">
              <a:buFont typeface="Wingdings" pitchFamily="2" charset="2"/>
              <a:buChar char="v"/>
            </a:pPr>
            <a:r>
              <a:rPr lang="en-US" kern="100" dirty="0">
                <a:solidFill>
                  <a:schemeClr val="accent1">
                    <a:lumMod val="75000"/>
                  </a:schemeClr>
                </a:solidFill>
                <a:latin typeface="Avenir Book" panose="02000503020000020003" pitchFamily="2" charset="0"/>
                <a:ea typeface="Times New Roman" panose="02020603050405020304" pitchFamily="18" charset="0"/>
                <a:cs typeface="Times New Roman" panose="02020603050405020304" pitchFamily="18" charset="0"/>
              </a:rPr>
              <a:t>Her need in m</a:t>
            </a:r>
            <a:r>
              <a:rPr lang="en-US"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ore than just physical healing</a:t>
            </a:r>
          </a:p>
          <a:p>
            <a:pPr marR="0" indent="-457200">
              <a:buFont typeface="Wingdings" pitchFamily="2" charset="2"/>
              <a:buChar char="v"/>
            </a:pPr>
            <a:r>
              <a:rPr lang="en-US"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Her broken heart </a:t>
            </a:r>
          </a:p>
          <a:p>
            <a:pPr marL="0" marR="0" indent="0" algn="ctr">
              <a:buNone/>
            </a:pPr>
            <a:endParaRPr lang="en-US" sz="33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indent="0" algn="ctr">
              <a:buNone/>
            </a:pPr>
            <a:r>
              <a:rPr lang="en-US" sz="33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This is the </a:t>
            </a:r>
            <a:r>
              <a:rPr lang="en-US" sz="3300" b="1" i="1"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only</a:t>
            </a:r>
            <a:r>
              <a:rPr lang="en-US" sz="33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3300" b="1" i="1" u="sng"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time</a:t>
            </a:r>
            <a:r>
              <a:rPr lang="en-US" sz="33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in the Bible Jesus called someone “daughter.”</a:t>
            </a:r>
            <a:endParaRPr lang="en-US" sz="3300" b="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marR="0"/>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2437777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5F9CC85-1C8D-EBAC-A217-DBA1F89C263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B288E94-119B-DE4F-84E7-8EED1D3D47AD}"/>
              </a:ext>
            </a:extLst>
          </p:cNvPr>
          <p:cNvSpPr>
            <a:spLocks noGrp="1"/>
          </p:cNvSpPr>
          <p:nvPr>
            <p:ph idx="1"/>
          </p:nvPr>
        </p:nvSpPr>
        <p:spPr>
          <a:xfrm>
            <a:off x="854438" y="1775638"/>
            <a:ext cx="9370216" cy="5273748"/>
          </a:xfrm>
        </p:spPr>
        <p:txBody>
          <a:bodyPr>
            <a:normAutofit/>
          </a:bodyPr>
          <a:lstStyle/>
          <a:p>
            <a:pPr marL="0" indent="0" algn="ctr">
              <a:buNone/>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After 12 years, He wanted her to hear an official declaration that she was </a:t>
            </a:r>
            <a:r>
              <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healed</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When Jesus told her to “Go,” that word was in the present imperative tense in the Greek, which is like saying, </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“keep going in peace” or “go into peace”—let this be your continual state.</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indent="0" algn="ctr">
              <a:buNone/>
            </a:pPr>
            <a:endParaRPr lang="en-US"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r>
              <a:rPr lang="en-US"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There is no peace like the peace Jesus gives!</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marL="0" indent="0" algn="ctr">
              <a:buNone/>
            </a:pPr>
            <a:r>
              <a:rPr lang="en-US" b="1" kern="100" dirty="0">
                <a:solidFill>
                  <a:schemeClr val="accent1">
                    <a:lumMod val="75000"/>
                  </a:schemeClr>
                </a:solidFill>
                <a:latin typeface="Avenir Book" panose="02000503020000020003" pitchFamily="2" charset="0"/>
                <a:cs typeface="Times New Roman" panose="02020603050405020304" pitchFamily="18" charset="0"/>
              </a:rPr>
              <a:t>And you can receive it through your prayer!</a:t>
            </a:r>
            <a:endParaRPr lang="pt-BR" b="1" dirty="0">
              <a:solidFill>
                <a:schemeClr val="accent1">
                  <a:lumMod val="75000"/>
                </a:schemeClr>
              </a:solidFill>
            </a:endParaRPr>
          </a:p>
        </p:txBody>
      </p:sp>
    </p:spTree>
    <p:extLst>
      <p:ext uri="{BB962C8B-B14F-4D97-AF65-F5344CB8AC3E}">
        <p14:creationId xmlns:p14="http://schemas.microsoft.com/office/powerpoint/2010/main" val="1961027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65818B9-C633-8510-A31E-EE5BA426CAD8}"/>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435A877-CA5C-AF4B-98E4-9A4450CCC2A4}"/>
              </a:ext>
            </a:extLst>
          </p:cNvPr>
          <p:cNvSpPr>
            <a:spLocks noGrp="1"/>
          </p:cNvSpPr>
          <p:nvPr>
            <p:ph idx="1"/>
          </p:nvPr>
        </p:nvSpPr>
        <p:spPr>
          <a:xfrm>
            <a:off x="854439" y="776178"/>
            <a:ext cx="9370216" cy="5576276"/>
          </a:xfrm>
        </p:spPr>
        <p:txBody>
          <a:bodyPr>
            <a:normAutofit lnSpcReduction="10000"/>
          </a:bodyPr>
          <a:lstStyle/>
          <a:p>
            <a:pPr marL="0" marR="0" indent="0">
              <a:buNone/>
            </a:pPr>
            <a:r>
              <a:rPr lang="en-US"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After 12 years when she was nobody:</a:t>
            </a:r>
          </a:p>
          <a:p>
            <a:pPr marL="0" marR="0" indent="0">
              <a:buNone/>
            </a:pPr>
            <a:endParaRPr lang="en-US" sz="2400" b="1" kern="100" dirty="0">
              <a:solidFill>
                <a:srgbClr val="000000"/>
              </a:solidFill>
              <a:latin typeface="Avenir Book" panose="02000503020000020003" pitchFamily="2" charset="0"/>
              <a:ea typeface="Calibri" panose="020F0502020204030204" pitchFamily="34" charset="0"/>
              <a:cs typeface="Times New Roman" panose="02020603050405020304" pitchFamily="18" charset="0"/>
            </a:endParaRPr>
          </a:p>
          <a:p>
            <a:pPr marR="0" indent="-457200">
              <a:buFont typeface="Wingdings" pitchFamily="2" charset="2"/>
              <a:buChar char="v"/>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S</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he suddenly became a </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somebody</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endPar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R="0" indent="-457200">
              <a:buFont typeface="Wingdings" pitchFamily="2" charset="2"/>
              <a:buChar char="v"/>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She was restored</a:t>
            </a:r>
          </a:p>
          <a:p>
            <a:pPr marR="0" indent="-457200">
              <a:buFont typeface="Wingdings" pitchFamily="2" charset="2"/>
              <a:buChar char="v"/>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Jesus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put her in His family</a:t>
            </a: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as His daughter!</a:t>
            </a:r>
            <a:endPar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R="0" indent="-457200">
              <a:buFont typeface="Wingdings" pitchFamily="2" charset="2"/>
              <a:buChar char="v"/>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He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stilled her fears</a:t>
            </a:r>
          </a:p>
          <a:p>
            <a:pPr marR="0" indent="-457200">
              <a:buFont typeface="Wingdings" pitchFamily="2" charset="2"/>
              <a:buChar char="v"/>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He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secured her future </a:t>
            </a:r>
          </a:p>
          <a:p>
            <a:pPr marR="0">
              <a:buFont typeface="Wingdings" pitchFamily="2" charset="2"/>
              <a:buChar char="v"/>
            </a:pPr>
            <a:endParaRPr lang="en-US" sz="1800"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indent="0">
              <a:buNone/>
            </a:pPr>
            <a:endParaRPr lang="en-US" sz="1800" kern="100" dirty="0">
              <a:solidFill>
                <a:srgbClr val="000000"/>
              </a:solidFill>
              <a:latin typeface="Avenir Book" panose="02000503020000020003" pitchFamily="2" charset="0"/>
              <a:ea typeface="Calibri" panose="020F0502020204030204" pitchFamily="34" charset="0"/>
              <a:cs typeface="Times New Roman" panose="02020603050405020304" pitchFamily="18" charset="0"/>
            </a:endParaRPr>
          </a:p>
          <a:p>
            <a:pPr marL="0" marR="0" indent="0">
              <a:buNone/>
            </a:pPr>
            <a:r>
              <a:rPr lang="en-US" sz="20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Greek word Mark used here for “well” also meant “</a:t>
            </a:r>
            <a:r>
              <a:rPr lang="en-US" sz="20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saved</a:t>
            </a:r>
            <a:r>
              <a:rPr lang="en-US" sz="20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2000" i="1" kern="100" dirty="0" err="1">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sozo</a:t>
            </a:r>
            <a:r>
              <a:rPr lang="en-US" sz="20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Jesus did not just tell this woman, “Your faith has made you well.” He literally said to her, “Your faith has </a:t>
            </a:r>
            <a:r>
              <a:rPr lang="en-US" sz="20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saved</a:t>
            </a:r>
            <a:r>
              <a:rPr lang="en-US" sz="20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you!”</a:t>
            </a:r>
            <a:r>
              <a:rPr lang="en-US" sz="20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20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Her faith (not her finger) in Jesus’ power (not in His garment) had made her whole.</a:t>
            </a:r>
            <a:r>
              <a:rPr lang="en-US" sz="20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20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It was His personal response to her personal faith in Him that cured her.</a:t>
            </a:r>
            <a:endParaRPr lang="en-US" sz="20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304234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A633BDC-2B23-C852-7E41-10F8D4CF3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69E54-9663-F9F4-CFD8-991CCF72C029}"/>
              </a:ext>
            </a:extLst>
          </p:cNvPr>
          <p:cNvSpPr>
            <a:spLocks noGrp="1"/>
          </p:cNvSpPr>
          <p:nvPr>
            <p:ph type="title"/>
          </p:nvPr>
        </p:nvSpPr>
        <p:spPr>
          <a:xfrm>
            <a:off x="0" y="217344"/>
            <a:ext cx="10398641" cy="1306656"/>
          </a:xfrm>
        </p:spPr>
        <p:txBody>
          <a:bodyPr>
            <a:normAutofit fontScale="90000"/>
          </a:bodyPr>
          <a:lstStyle/>
          <a:p>
            <a:pPr algn="ctr"/>
            <a:br>
              <a:rPr lang="en-US" sz="4000"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br>
            <a:r>
              <a:rPr lang="en-US" sz="40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OUR CHALLENGE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t-BR" sz="4000" dirty="0">
              <a:solidFill>
                <a:schemeClr val="accent1">
                  <a:lumMod val="75000"/>
                </a:schemeClr>
              </a:solidFill>
              <a:latin typeface="Avenir Book" panose="02000503020000020003" pitchFamily="2" charset="0"/>
            </a:endParaRPr>
          </a:p>
        </p:txBody>
      </p:sp>
      <p:sp>
        <p:nvSpPr>
          <p:cNvPr id="4" name="Content Placeholder 2">
            <a:extLst>
              <a:ext uri="{FF2B5EF4-FFF2-40B4-BE49-F238E27FC236}">
                <a16:creationId xmlns:a16="http://schemas.microsoft.com/office/drawing/2014/main" id="{7E36F703-1EE0-E141-2F43-0F29E97FFE28}"/>
              </a:ext>
            </a:extLst>
          </p:cNvPr>
          <p:cNvSpPr>
            <a:spLocks noGrp="1"/>
          </p:cNvSpPr>
          <p:nvPr>
            <p:ph idx="1"/>
          </p:nvPr>
        </p:nvSpPr>
        <p:spPr>
          <a:xfrm>
            <a:off x="854439" y="1435396"/>
            <a:ext cx="9370216" cy="4917058"/>
          </a:xfrm>
        </p:spPr>
        <p:txBody>
          <a:bodyPr>
            <a:normAutofit/>
          </a:bodyPr>
          <a:lstStyle/>
          <a:p>
            <a:pPr marL="0" marR="0" indent="0" algn="ctr">
              <a:buNone/>
            </a:pPr>
            <a:r>
              <a:rPr lang="en-US" kern="100" dirty="0">
                <a:solidFill>
                  <a:schemeClr val="accent1">
                    <a:lumMod val="75000"/>
                  </a:schemeClr>
                </a:solidFill>
                <a:latin typeface="Avenir Book" panose="02000503020000020003" pitchFamily="2" charset="0"/>
                <a:ea typeface="Calibri" panose="020F0502020204030204" pitchFamily="34" charset="0"/>
                <a:cs typeface="Arial" panose="020B0604020202020204" pitchFamily="34" charset="0"/>
              </a:rPr>
              <a:t>“</a:t>
            </a:r>
            <a:r>
              <a:rPr lang="en-US" kern="100" dirty="0">
                <a:solidFill>
                  <a:schemeClr val="accent1">
                    <a:lumMod val="75000"/>
                  </a:schemeClr>
                </a:solidFill>
                <a:effectLst/>
                <a:latin typeface="Avenir Book" panose="02000503020000020003" pitchFamily="2" charset="0"/>
                <a:ea typeface="Calibri" panose="020F0502020204030204" pitchFamily="34" charset="0"/>
                <a:cs typeface="Arial" panose="020B0604020202020204" pitchFamily="34" charset="0"/>
              </a:rPr>
              <a:t>We need to understand this lesson; for it has a deeper meaning than many realize. It is possible to be in Christ’s presence, and even to press close to Him, and yet receive no blessing, because we touch Him only with the casual touch of the multitude. There are hundreds and thousands who think they have faith in Christ; but they do not touch Him with the faith manifested by the suffering woman… The time has come when it is for our eternal interest to believe in Christ.”</a:t>
            </a:r>
            <a:endPar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indent="0">
              <a:buNone/>
            </a:pPr>
            <a:r>
              <a:rPr lang="en-CA" sz="2200" kern="100" dirty="0">
                <a:solidFill>
                  <a:schemeClr val="accent1">
                    <a:lumMod val="75000"/>
                  </a:schemeClr>
                </a:solidFill>
                <a:effectLst/>
                <a:latin typeface="Avenir Book" panose="02000503020000020003" pitchFamily="2" charset="0"/>
                <a:ea typeface="Calibri" panose="020F0502020204030204" pitchFamily="34" charset="0"/>
                <a:cs typeface="Arial" panose="020B0604020202020204" pitchFamily="34" charset="0"/>
              </a:rPr>
              <a:t>(E. G. White, “The Touch of Faith,” </a:t>
            </a:r>
            <a:r>
              <a:rPr lang="en-CA" sz="2200" i="1" kern="100" dirty="0">
                <a:solidFill>
                  <a:schemeClr val="accent1">
                    <a:lumMod val="75000"/>
                  </a:schemeClr>
                </a:solidFill>
                <a:effectLst/>
                <a:latin typeface="Avenir Book" panose="02000503020000020003" pitchFamily="2" charset="0"/>
                <a:ea typeface="Calibri" panose="020F0502020204030204" pitchFamily="34" charset="0"/>
                <a:cs typeface="Arial" panose="020B0604020202020204" pitchFamily="34" charset="0"/>
              </a:rPr>
              <a:t>The Signs of the Times</a:t>
            </a:r>
            <a:r>
              <a:rPr lang="en-CA" sz="2200" kern="100" dirty="0">
                <a:solidFill>
                  <a:schemeClr val="accent1">
                    <a:lumMod val="75000"/>
                  </a:schemeClr>
                </a:solidFill>
                <a:effectLst/>
                <a:latin typeface="Avenir Book" panose="02000503020000020003" pitchFamily="2" charset="0"/>
                <a:ea typeface="Calibri" panose="020F0502020204030204" pitchFamily="34" charset="0"/>
                <a:cs typeface="Arial" panose="020B0604020202020204" pitchFamily="34" charset="0"/>
              </a:rPr>
              <a:t>, October 25, 1899, 2)</a:t>
            </a:r>
            <a:endParaRPr lang="en-US" sz="2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2360122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BB06842-1145-9E19-B508-2E0F1E32DD2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6A4E3A0-4757-BFA8-6460-FB4BE1F14051}"/>
              </a:ext>
            </a:extLst>
          </p:cNvPr>
          <p:cNvSpPr>
            <a:spLocks noGrp="1"/>
          </p:cNvSpPr>
          <p:nvPr>
            <p:ph idx="1"/>
          </p:nvPr>
        </p:nvSpPr>
        <p:spPr>
          <a:xfrm>
            <a:off x="854439" y="1524000"/>
            <a:ext cx="9370216" cy="4828453"/>
          </a:xfrm>
        </p:spPr>
        <p:txBody>
          <a:bodyPr>
            <a:normAutofit fontScale="92500" lnSpcReduction="20000"/>
          </a:bodyPr>
          <a:lstStyle/>
          <a:p>
            <a:pPr marL="57150" marR="0" indent="-285750">
              <a:buFont typeface="Wingdings" pitchFamily="2" charset="2"/>
              <a:buChar char="v"/>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Arial" panose="020B0604020202020204" pitchFamily="34" charset="0"/>
              </a:rPr>
              <a:t>Have you ever been in that crowd? P</a:t>
            </a: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ressed near to Him, have even touched Him but but never really touched and had no change?</a:t>
            </a:r>
          </a:p>
          <a:p>
            <a:pPr marL="0" marR="0" indent="0">
              <a:buNone/>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3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endPar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57150" marR="0" indent="-285750">
              <a:buFont typeface="Wingdings" pitchFamily="2" charset="2"/>
              <a:buChar char="v"/>
            </a:pPr>
            <a:r>
              <a:rPr lang="en-US" sz="3200"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A</a:t>
            </a:r>
            <a:r>
              <a:rPr lang="en-US" sz="3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casual faith will get </a:t>
            </a:r>
            <a:r>
              <a:rPr lang="en-US" sz="3200"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us</a:t>
            </a:r>
            <a:r>
              <a:rPr lang="en-US" sz="3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nowhere. </a:t>
            </a:r>
          </a:p>
          <a:p>
            <a:pPr marL="57150" marR="0" indent="-285750">
              <a:buFont typeface="Wingdings" pitchFamily="2" charset="2"/>
              <a:buChar char="v"/>
            </a:pPr>
            <a:endParaRPr lang="en-US" sz="3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57150" marR="0" indent="-285750">
              <a:buFont typeface="Wingdings" pitchFamily="2" charset="2"/>
              <a:buChar char="v"/>
            </a:pP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It’s not enough just to be in His presence! </a:t>
            </a:r>
            <a:r>
              <a:rPr lang="en-US" sz="3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We can be close to His presence but far from His power. </a:t>
            </a:r>
            <a:endParaRPr lang="en-US" sz="3200" i="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L="57150" marR="0" indent="-285750">
              <a:buFont typeface="Wingdings" pitchFamily="2" charset="2"/>
              <a:buChar char="v"/>
            </a:pPr>
            <a:endPar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57150" marR="0" indent="-285750">
              <a:buFont typeface="Wingdings" pitchFamily="2" charset="2"/>
              <a:buChar char="v"/>
            </a:pPr>
            <a:r>
              <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It’s just not enough to believe about Jesus.</a:t>
            </a:r>
            <a:r>
              <a:rPr lang="en-US" sz="3200"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We </a:t>
            </a: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must believe IN Jesus. </a:t>
            </a:r>
            <a:endParaRPr lang="en-US" sz="32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3242771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5164B31-EF21-38EF-F48A-27736A542549}"/>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AFEBF34-3B96-743D-F150-AD9CF6BD03DD}"/>
              </a:ext>
            </a:extLst>
          </p:cNvPr>
          <p:cNvSpPr>
            <a:spLocks noGrp="1"/>
          </p:cNvSpPr>
          <p:nvPr>
            <p:ph idx="1"/>
          </p:nvPr>
        </p:nvSpPr>
        <p:spPr>
          <a:xfrm>
            <a:off x="1424763" y="1913860"/>
            <a:ext cx="8799892" cy="4438593"/>
          </a:xfrm>
        </p:spPr>
        <p:txBody>
          <a:bodyPr>
            <a:normAutofit/>
          </a:bodyPr>
          <a:lstStyle/>
          <a:p>
            <a:pPr marR="0">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It is the connection with Jesus that makes faith work!  </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When faith connects with Jesus—it does not matter who you are—God will answer such faith any time and any place, every time and every place! </a:t>
            </a:r>
          </a:p>
          <a:p>
            <a:pPr marR="0">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You may not have a strong faith—but we have a strong Savior, and He responds to even a touch of the hem of His garment. </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2908710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4E98B8F-76A1-1B7B-07EC-53EA371BE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65367-8D33-D47A-5BB8-1D7389177020}"/>
              </a:ext>
            </a:extLst>
          </p:cNvPr>
          <p:cNvSpPr>
            <a:spLocks noGrp="1"/>
          </p:cNvSpPr>
          <p:nvPr>
            <p:ph type="title"/>
          </p:nvPr>
        </p:nvSpPr>
        <p:spPr>
          <a:xfrm>
            <a:off x="711201" y="217344"/>
            <a:ext cx="9513454" cy="1306656"/>
          </a:xfrm>
        </p:spPr>
        <p:txBody>
          <a:bodyPr>
            <a:normAutofit/>
          </a:bodyPr>
          <a:lstStyle/>
          <a:p>
            <a:pPr algn="ctr"/>
            <a:r>
              <a:rPr lang="en-US" sz="3600"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Jesus’</a:t>
            </a:r>
            <a: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garment can still be touched by faith in prayer!</a:t>
            </a:r>
            <a:endParaRPr lang="pt-BR" sz="3600" b="1" dirty="0">
              <a:solidFill>
                <a:schemeClr val="accent1">
                  <a:lumMod val="75000"/>
                </a:schemeClr>
              </a:solidFill>
              <a:latin typeface="Avenir Book" panose="02000503020000020003" pitchFamily="2" charset="0"/>
            </a:endParaRPr>
          </a:p>
        </p:txBody>
      </p:sp>
      <p:sp>
        <p:nvSpPr>
          <p:cNvPr id="4" name="Content Placeholder 2">
            <a:extLst>
              <a:ext uri="{FF2B5EF4-FFF2-40B4-BE49-F238E27FC236}">
                <a16:creationId xmlns:a16="http://schemas.microsoft.com/office/drawing/2014/main" id="{7D0D64E1-579B-914E-D09D-5AF656E81842}"/>
              </a:ext>
            </a:extLst>
          </p:cNvPr>
          <p:cNvSpPr>
            <a:spLocks noGrp="1"/>
          </p:cNvSpPr>
          <p:nvPr>
            <p:ph idx="1"/>
          </p:nvPr>
        </p:nvSpPr>
        <p:spPr>
          <a:xfrm>
            <a:off x="854439" y="1818168"/>
            <a:ext cx="9370216" cy="4534286"/>
          </a:xfrm>
        </p:spPr>
        <p:txBody>
          <a:bodyPr/>
          <a:lstStyle/>
          <a:p>
            <a:pPr marL="0" marR="0" indent="0">
              <a:buNone/>
            </a:pPr>
            <a:endParaRPr lang="en-US" sz="1800" kern="100" dirty="0">
              <a:solidFill>
                <a:srgbClr val="000000"/>
              </a:solidFill>
              <a:latin typeface="Avenir Book" panose="02000503020000020003" pitchFamily="2" charset="0"/>
              <a:ea typeface="Calibri" panose="020F0502020204030204" pitchFamily="34" charset="0"/>
              <a:cs typeface="Times New Roman" panose="02020603050405020304" pitchFamily="18" charset="0"/>
            </a:endParaRPr>
          </a:p>
          <a:p>
            <a:pPr marR="0">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time has come for </a:t>
            </a:r>
            <a:r>
              <a:rPr lang="en-US"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US</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not just to seek to see Jesus, not just to be close to Him as the crowd did. </a:t>
            </a:r>
          </a:p>
          <a:p>
            <a:pPr marL="0" marR="0" indent="0">
              <a:buNone/>
            </a:pPr>
            <a:endPar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R="0">
              <a:buFont typeface="Wingdings" pitchFamily="2" charset="2"/>
              <a:buChar char="v"/>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The time has come for </a:t>
            </a:r>
            <a:r>
              <a:rPr lang="en-US"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US</a:t>
            </a: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to </a:t>
            </a:r>
            <a:r>
              <a:rPr lang="en-US"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R</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each </a:t>
            </a:r>
            <a:r>
              <a:rPr lang="en-US"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O</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ut </a:t>
            </a:r>
            <a:r>
              <a:rPr lang="en-US"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t</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o Jesus by Faith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and let God work a miracle in our lives! </a:t>
            </a:r>
            <a:endParaRPr lang="pt-BR" dirty="0">
              <a:solidFill>
                <a:schemeClr val="accent1">
                  <a:lumMod val="75000"/>
                </a:schemeClr>
              </a:solidFill>
            </a:endParaRPr>
          </a:p>
        </p:txBody>
      </p:sp>
    </p:spTree>
    <p:extLst>
      <p:ext uri="{BB962C8B-B14F-4D97-AF65-F5344CB8AC3E}">
        <p14:creationId xmlns:p14="http://schemas.microsoft.com/office/powerpoint/2010/main" val="1154529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7C994CF-666C-F5B8-7C34-B41EA5DEC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8654B-F2C1-E526-19A2-882DAE00F1AF}"/>
              </a:ext>
            </a:extLst>
          </p:cNvPr>
          <p:cNvSpPr>
            <a:spLocks noGrp="1"/>
          </p:cNvSpPr>
          <p:nvPr>
            <p:ph type="title"/>
          </p:nvPr>
        </p:nvSpPr>
        <p:spPr>
          <a:xfrm>
            <a:off x="1971676" y="217344"/>
            <a:ext cx="8252978" cy="1325563"/>
          </a:xfrm>
        </p:spPr>
        <p:txBody>
          <a:bodyPr>
            <a:normAutofit/>
          </a:bodyPr>
          <a:lstStyle/>
          <a:p>
            <a:pPr algn="ctr"/>
            <a: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What could Jairus think?</a:t>
            </a:r>
            <a:endParaRPr lang="pt-BR" sz="3600" b="1" dirty="0">
              <a:solidFill>
                <a:schemeClr val="accent1">
                  <a:lumMod val="75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16CA9D77-2192-338E-D8AD-4998F2EF9FFE}"/>
              </a:ext>
            </a:extLst>
          </p:cNvPr>
          <p:cNvSpPr>
            <a:spLocks noGrp="1"/>
          </p:cNvSpPr>
          <p:nvPr>
            <p:ph idx="1"/>
          </p:nvPr>
        </p:nvSpPr>
        <p:spPr>
          <a:xfrm>
            <a:off x="329784" y="2001116"/>
            <a:ext cx="9894871" cy="4351338"/>
          </a:xfrm>
        </p:spPr>
        <p:txBody>
          <a:bodyPr>
            <a:normAutofit/>
          </a:bodyPr>
          <a:lstStyle/>
          <a:p>
            <a:pPr>
              <a:buFont typeface="Wingdings" pitchFamily="2" charset="2"/>
              <a:buChar char="v"/>
            </a:pPr>
            <a:endPar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a:buFont typeface="Wingdings" pitchFamily="2" charset="2"/>
              <a:buChar char="v"/>
            </a:pP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“Your daughter is dead, Jairus! Do not trouble    </a:t>
            </a:r>
          </a:p>
          <a:p>
            <a:pPr marL="0" indent="0">
              <a:buNone/>
            </a:pPr>
            <a:r>
              <a:rPr lang="en-US" sz="3200"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the Teacher any longer.” </a:t>
            </a:r>
          </a:p>
          <a:p>
            <a:pPr marL="0" indent="0">
              <a:buNone/>
            </a:pPr>
            <a:endPar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a:buFont typeface="Wingdings" pitchFamily="2" charset="2"/>
              <a:buChar char="v"/>
            </a:pP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Jesus said, </a:t>
            </a:r>
            <a:r>
              <a:rPr lang="en-US" sz="3200" b="1" i="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“Do not be afraid; only believe and she will be made well.”</a:t>
            </a: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(Luke 8:49, 50). </a:t>
            </a:r>
            <a:endParaRPr lang="pt-BR" sz="3200" b="1" dirty="0">
              <a:solidFill>
                <a:schemeClr val="accent1">
                  <a:lumMod val="75000"/>
                </a:schemeClr>
              </a:solidFill>
            </a:endParaRPr>
          </a:p>
        </p:txBody>
      </p:sp>
    </p:spTree>
    <p:extLst>
      <p:ext uri="{BB962C8B-B14F-4D97-AF65-F5344CB8AC3E}">
        <p14:creationId xmlns:p14="http://schemas.microsoft.com/office/powerpoint/2010/main" val="2860408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8D4424D1-F3E4-F6C3-A52C-8B53C355F70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ECE7BE7-F8D8-BE0A-6A65-EEF18B96DF4C}"/>
              </a:ext>
            </a:extLst>
          </p:cNvPr>
          <p:cNvSpPr>
            <a:spLocks noGrp="1"/>
          </p:cNvSpPr>
          <p:nvPr>
            <p:ph idx="1"/>
          </p:nvPr>
        </p:nvSpPr>
        <p:spPr>
          <a:xfrm>
            <a:off x="854439" y="1701210"/>
            <a:ext cx="9370216" cy="4651244"/>
          </a:xfrm>
        </p:spPr>
        <p:txBody>
          <a:bodyPr/>
          <a:lstStyle/>
          <a:p>
            <a:pPr marL="0" marR="0" indent="0" algn="ctr">
              <a:buNone/>
            </a:pPr>
            <a:endParaRPr lang="en-US" sz="3200"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marL="0" marR="0" indent="0" algn="ctr">
              <a:buNone/>
            </a:pPr>
            <a:r>
              <a:rPr lang="en-US" sz="3200"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a:t>
            </a:r>
            <a:r>
              <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It happened in the middle of the crowd; but the crowd was forgotten, and Jesus spoke to that woman as if she was the only person in the world.” </a:t>
            </a:r>
          </a:p>
          <a:p>
            <a:pPr marL="0" marR="0" indent="0" algn="ctr">
              <a:buNone/>
            </a:pPr>
            <a:r>
              <a:rPr lang="en-US" sz="20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(William Barclay )</a:t>
            </a:r>
          </a:p>
          <a:p>
            <a:pPr marL="0" marR="0" indent="0" algn="ctr">
              <a:buNone/>
            </a:pPr>
            <a:endParaRPr lang="en-US" sz="32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indent="0" algn="ctr">
              <a:buNone/>
            </a:pPr>
            <a:endParaRPr lang="pt-BR" dirty="0"/>
          </a:p>
        </p:txBody>
      </p:sp>
    </p:spTree>
    <p:extLst>
      <p:ext uri="{BB962C8B-B14F-4D97-AF65-F5344CB8AC3E}">
        <p14:creationId xmlns:p14="http://schemas.microsoft.com/office/powerpoint/2010/main" val="1996704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48754CF-6FDC-57EA-962F-EC3312C37B0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D21510-3076-30DF-3D26-F881AFD5925B}"/>
              </a:ext>
            </a:extLst>
          </p:cNvPr>
          <p:cNvSpPr>
            <a:spLocks noGrp="1"/>
          </p:cNvSpPr>
          <p:nvPr>
            <p:ph idx="1"/>
          </p:nvPr>
        </p:nvSpPr>
        <p:spPr>
          <a:xfrm>
            <a:off x="329784" y="1818167"/>
            <a:ext cx="9894871" cy="4534287"/>
          </a:xfrm>
        </p:spPr>
        <p:txBody>
          <a:bodyPr/>
          <a:lstStyle/>
          <a:p>
            <a:endParaRPr lang="pt-BR" sz="2800" b="1" dirty="0">
              <a:solidFill>
                <a:schemeClr val="accent1">
                  <a:lumMod val="75000"/>
                </a:schemeClr>
              </a:solidFill>
              <a:latin typeface="Avenir Book" panose="02000503020000020003" pitchFamily="2" charset="0"/>
            </a:endParaRPr>
          </a:p>
          <a:p>
            <a:pPr>
              <a:buFont typeface="Wingdings" pitchFamily="2" charset="2"/>
              <a:buChar char="v"/>
            </a:pPr>
            <a: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Do you need to touch Jesus today?</a:t>
            </a:r>
          </a:p>
          <a:p>
            <a:pPr marL="0" indent="0">
              <a:buNone/>
            </a:pPr>
            <a:endPar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a:buFont typeface="Wingdings" pitchFamily="2" charset="2"/>
              <a:buChar char="v"/>
            </a:pPr>
            <a:r>
              <a:rPr lang="en-US" sz="3600"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R</a:t>
            </a:r>
            <a: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each out to Him right now and touch  </a:t>
            </a:r>
          </a:p>
          <a:p>
            <a:pPr marL="0" indent="0">
              <a:buNone/>
            </a:pPr>
            <a:r>
              <a:rPr lang="en-US" sz="3600"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Him by faith in your prayer!</a:t>
            </a:r>
            <a:endParaRPr lang="pt-BR" sz="3600" b="1" dirty="0">
              <a:solidFill>
                <a:schemeClr val="accent1">
                  <a:lumMod val="75000"/>
                </a:schemeClr>
              </a:solidFill>
              <a:latin typeface="Avenir Book" panose="02000503020000020003" pitchFamily="2" charset="0"/>
            </a:endParaRPr>
          </a:p>
        </p:txBody>
      </p:sp>
      <p:sp>
        <p:nvSpPr>
          <p:cNvPr id="4" name="TextBox 3">
            <a:extLst>
              <a:ext uri="{FF2B5EF4-FFF2-40B4-BE49-F238E27FC236}">
                <a16:creationId xmlns:a16="http://schemas.microsoft.com/office/drawing/2014/main" id="{7FBBC20D-8281-8D3F-7941-74A21F702EFE}"/>
              </a:ext>
            </a:extLst>
          </p:cNvPr>
          <p:cNvSpPr txBox="1"/>
          <p:nvPr/>
        </p:nvSpPr>
        <p:spPr>
          <a:xfrm>
            <a:off x="0" y="505546"/>
            <a:ext cx="10430539" cy="923330"/>
          </a:xfrm>
          <a:prstGeom prst="rect">
            <a:avLst/>
          </a:prstGeom>
          <a:noFill/>
        </p:spPr>
        <p:txBody>
          <a:bodyPr wrap="square" rtlCol="0">
            <a:spAutoFit/>
          </a:bodyPr>
          <a:lstStyle/>
          <a:p>
            <a:pPr algn="ctr"/>
            <a:r>
              <a:rPr lang="pt-BR" sz="3600" b="1" dirty="0" err="1">
                <a:solidFill>
                  <a:schemeClr val="accent1">
                    <a:lumMod val="75000"/>
                  </a:schemeClr>
                </a:solidFill>
                <a:latin typeface="Avenir Book" panose="02000503020000020003" pitchFamily="2" charset="0"/>
              </a:rPr>
              <a:t>Prayer</a:t>
            </a:r>
            <a:r>
              <a:rPr lang="pt-BR" sz="3600" b="1" dirty="0">
                <a:solidFill>
                  <a:schemeClr val="accent1">
                    <a:lumMod val="75000"/>
                  </a:schemeClr>
                </a:solidFill>
                <a:latin typeface="Avenir Book" panose="02000503020000020003" pitchFamily="2" charset="0"/>
              </a:rPr>
              <a:t> Time</a:t>
            </a:r>
          </a:p>
          <a:p>
            <a:pPr algn="ctr"/>
            <a:endParaRPr lang="en-US" dirty="0"/>
          </a:p>
        </p:txBody>
      </p:sp>
    </p:spTree>
    <p:extLst>
      <p:ext uri="{BB962C8B-B14F-4D97-AF65-F5344CB8AC3E}">
        <p14:creationId xmlns:p14="http://schemas.microsoft.com/office/powerpoint/2010/main" val="264948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0B49BD-57B6-8E41-1A14-14F2CE833757}"/>
              </a:ext>
            </a:extLst>
          </p:cNvPr>
          <p:cNvSpPr>
            <a:spLocks noGrp="1"/>
          </p:cNvSpPr>
          <p:nvPr>
            <p:ph type="title"/>
          </p:nvPr>
        </p:nvSpPr>
        <p:spPr>
          <a:xfrm>
            <a:off x="2623127" y="217344"/>
            <a:ext cx="7601527" cy="2128692"/>
          </a:xfrm>
        </p:spPr>
        <p:txBody>
          <a:bodyPr>
            <a:normAutofit/>
          </a:bodyPr>
          <a:lstStyle/>
          <a:p>
            <a: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Like Jairus, if we want to receive answers to our prayers:</a:t>
            </a:r>
            <a:br>
              <a:rPr lang="en-US" sz="36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pt-BR" sz="3600" b="1" dirty="0">
              <a:solidFill>
                <a:schemeClr val="accent1">
                  <a:lumMod val="75000"/>
                </a:schemeClr>
              </a:solidFill>
              <a:latin typeface="Century" panose="02040604050505020304" pitchFamily="18" charset="0"/>
            </a:endParaRPr>
          </a:p>
        </p:txBody>
      </p:sp>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1456660" y="2188564"/>
            <a:ext cx="8767995" cy="4452092"/>
          </a:xfrm>
        </p:spPr>
        <p:txBody>
          <a:bodyPr>
            <a:normAutofit/>
          </a:bodyPr>
          <a:lstStyle/>
          <a:p>
            <a:pPr marR="0">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We, too, must put ourselves in the presence of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Jesus.</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We, too, must humble ourselves sincerely before </a:t>
            </a:r>
          </a:p>
          <a:p>
            <a:pPr marL="0" marR="0" indent="0">
              <a:buNone/>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Jesus.</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We must lay our requests before Him earnestly.</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We must have complete confidence in the power   </a:t>
            </a:r>
          </a:p>
          <a:p>
            <a:pPr marL="0" marR="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and goodness of God.</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398029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BAAB249-E62D-4353-3F9A-FB0DE398FF04}"/>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2074445-C007-9A0B-516D-65A800A35F49}"/>
              </a:ext>
            </a:extLst>
          </p:cNvPr>
          <p:cNvSpPr>
            <a:spLocks noGrp="1"/>
          </p:cNvSpPr>
          <p:nvPr>
            <p:ph idx="1"/>
          </p:nvPr>
        </p:nvSpPr>
        <p:spPr>
          <a:xfrm>
            <a:off x="265546" y="2188564"/>
            <a:ext cx="9959109" cy="4452092"/>
          </a:xfrm>
        </p:spPr>
        <p:txBody>
          <a:bodyPr>
            <a:normAutofit/>
          </a:bodyPr>
          <a:lstStyle/>
          <a:p>
            <a:pPr marL="0" indent="0" algn="ctr">
              <a:buNone/>
            </a:pPr>
            <a:r>
              <a:rPr lang="en-US" sz="32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a:t>
            </a:r>
            <a:r>
              <a:rPr lang="en-US" sz="32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Now </a:t>
            </a:r>
            <a:r>
              <a:rPr lang="en-US" sz="3200" b="1"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a certain woman</a:t>
            </a:r>
            <a:r>
              <a:rPr lang="en-US" sz="32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 had a flow of blood for twelve years, and had suffered many things from many physicians. She had spent all that she had and was no better, but rather grew worse.” </a:t>
            </a:r>
          </a:p>
          <a:p>
            <a:pPr marL="0" indent="0" algn="ctr">
              <a:buNone/>
            </a:pPr>
            <a:r>
              <a:rPr lang="en-US" sz="2000" i="1"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a:t>
            </a:r>
            <a:r>
              <a:rPr lang="en-US" sz="2000" kern="1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Mark 5:25-26, NKJV) </a:t>
            </a:r>
            <a:endParaRPr lang="en-US" sz="20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107090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4974D12C-FC32-4989-7CEE-4CF9C1362C8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1F5DDEE-3D1A-A0A5-EF84-97ED16760D69}"/>
              </a:ext>
            </a:extLst>
          </p:cNvPr>
          <p:cNvSpPr>
            <a:spLocks noGrp="1"/>
          </p:cNvSpPr>
          <p:nvPr>
            <p:ph type="title"/>
          </p:nvPr>
        </p:nvSpPr>
        <p:spPr>
          <a:xfrm>
            <a:off x="2623127" y="217344"/>
            <a:ext cx="7601527" cy="2128692"/>
          </a:xfrm>
        </p:spPr>
        <p:txBody>
          <a:bodyPr>
            <a:normAutofit/>
          </a:bodyPr>
          <a:lstStyle/>
          <a:p>
            <a:r>
              <a:rPr lang="pt-BR" sz="3600" b="1" dirty="0" err="1">
                <a:solidFill>
                  <a:schemeClr val="accent1">
                    <a:lumMod val="75000"/>
                  </a:schemeClr>
                </a:solidFill>
                <a:latin typeface="Avenir Book" panose="02000503020000020003" pitchFamily="2" charset="0"/>
              </a:rPr>
              <a:t>How</a:t>
            </a:r>
            <a:r>
              <a:rPr lang="pt-BR" sz="3600" b="1" dirty="0">
                <a:solidFill>
                  <a:schemeClr val="accent1">
                    <a:lumMod val="75000"/>
                  </a:schemeClr>
                </a:solidFill>
                <a:latin typeface="Avenir Book" panose="02000503020000020003" pitchFamily="2" charset="0"/>
              </a:rPr>
              <a:t> do </a:t>
            </a:r>
            <a:r>
              <a:rPr lang="en-US" sz="3600" b="1" dirty="0">
                <a:solidFill>
                  <a:schemeClr val="accent1">
                    <a:lumMod val="75000"/>
                  </a:schemeClr>
                </a:solidFill>
                <a:latin typeface="Avenir Book" panose="02000503020000020003" pitchFamily="2" charset="0"/>
              </a:rPr>
              <a:t>YOU FEEL</a:t>
            </a:r>
            <a:r>
              <a:rPr lang="pt-BR" sz="3600" b="1" dirty="0">
                <a:solidFill>
                  <a:schemeClr val="accent1">
                    <a:lumMod val="75000"/>
                  </a:schemeClr>
                </a:solidFill>
                <a:latin typeface="Avenir Book" panose="02000503020000020003" pitchFamily="2" charset="0"/>
              </a:rPr>
              <a:t> </a:t>
            </a:r>
            <a:r>
              <a:rPr lang="pt-BR" sz="3600" b="1" dirty="0" err="1">
                <a:solidFill>
                  <a:schemeClr val="accent1">
                    <a:lumMod val="75000"/>
                  </a:schemeClr>
                </a:solidFill>
                <a:latin typeface="Avenir Book" panose="02000503020000020003" pitchFamily="2" charset="0"/>
              </a:rPr>
              <a:t>when</a:t>
            </a:r>
            <a:r>
              <a:rPr lang="pt-BR" sz="3600" b="1" dirty="0">
                <a:solidFill>
                  <a:schemeClr val="accent1">
                    <a:lumMod val="75000"/>
                  </a:schemeClr>
                </a:solidFill>
                <a:latin typeface="Avenir Book" panose="02000503020000020003" pitchFamily="2" charset="0"/>
              </a:rPr>
              <a:t>:</a:t>
            </a:r>
          </a:p>
        </p:txBody>
      </p:sp>
      <p:sp>
        <p:nvSpPr>
          <p:cNvPr id="5" name="Content Placeholder 2">
            <a:extLst>
              <a:ext uri="{FF2B5EF4-FFF2-40B4-BE49-F238E27FC236}">
                <a16:creationId xmlns:a16="http://schemas.microsoft.com/office/drawing/2014/main" id="{F81966DD-D503-C686-9CFD-81496EFE5956}"/>
              </a:ext>
            </a:extLst>
          </p:cNvPr>
          <p:cNvSpPr>
            <a:spLocks noGrp="1"/>
          </p:cNvSpPr>
          <p:nvPr>
            <p:ph idx="1"/>
          </p:nvPr>
        </p:nvSpPr>
        <p:spPr>
          <a:xfrm>
            <a:off x="265546" y="2458386"/>
            <a:ext cx="9959109" cy="4182269"/>
          </a:xfrm>
        </p:spPr>
        <p:txBody>
          <a:bodyPr>
            <a:normAutofit/>
          </a:bodyPr>
          <a:lstStyle/>
          <a:p>
            <a:pPr>
              <a:buFont typeface="Wingdings" pitchFamily="2" charset="2"/>
              <a:buChar char="v"/>
            </a:pPr>
            <a:r>
              <a:rPr lang="pt-BR" sz="3200" dirty="0">
                <a:solidFill>
                  <a:schemeClr val="accent1">
                    <a:lumMod val="75000"/>
                  </a:schemeClr>
                </a:solidFill>
                <a:latin typeface="Avenir Book" panose="02000503020000020003" pitchFamily="2" charset="0"/>
              </a:rPr>
              <a:t>Jesus does </a:t>
            </a:r>
            <a:r>
              <a:rPr lang="pt-BR" sz="3200" dirty="0" err="1">
                <a:solidFill>
                  <a:schemeClr val="accent1">
                    <a:lumMod val="75000"/>
                  </a:schemeClr>
                </a:solidFill>
                <a:latin typeface="Avenir Book" panose="02000503020000020003" pitchFamily="2" charset="0"/>
              </a:rPr>
              <a:t>not</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hurry</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to</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answer</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your</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prayer</a:t>
            </a:r>
            <a:r>
              <a:rPr lang="pt-BR" sz="3200" dirty="0">
                <a:solidFill>
                  <a:schemeClr val="accent1">
                    <a:lumMod val="75000"/>
                  </a:schemeClr>
                </a:solidFill>
                <a:latin typeface="Avenir Book" panose="02000503020000020003" pitchFamily="2" charset="0"/>
              </a:rPr>
              <a:t>?</a:t>
            </a:r>
          </a:p>
          <a:p>
            <a:pPr>
              <a:buFont typeface="Wingdings" pitchFamily="2" charset="2"/>
              <a:buChar char="v"/>
            </a:pPr>
            <a:r>
              <a:rPr lang="pt-BR" sz="3200" dirty="0" err="1">
                <a:solidFill>
                  <a:schemeClr val="accent1">
                    <a:lumMod val="75000"/>
                  </a:schemeClr>
                </a:solidFill>
                <a:latin typeface="Avenir Book" panose="02000503020000020003" pitchFamily="2" charset="0"/>
              </a:rPr>
              <a:t>someone’s</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request</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is</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considered</a:t>
            </a:r>
            <a:r>
              <a:rPr lang="pt-BR" sz="3200" dirty="0">
                <a:solidFill>
                  <a:schemeClr val="accent1">
                    <a:lumMod val="75000"/>
                  </a:schemeClr>
                </a:solidFill>
                <a:latin typeface="Avenir Book" panose="02000503020000020003" pitchFamily="2" charset="0"/>
              </a:rPr>
              <a:t> more </a:t>
            </a:r>
            <a:r>
              <a:rPr lang="pt-BR" sz="3200" dirty="0" err="1">
                <a:solidFill>
                  <a:schemeClr val="accent1">
                    <a:lumMod val="75000"/>
                  </a:schemeClr>
                </a:solidFill>
                <a:latin typeface="Avenir Book" panose="02000503020000020003" pitchFamily="2" charset="0"/>
              </a:rPr>
              <a:t>important</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than</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yours</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at</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the</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prayer</a:t>
            </a:r>
            <a:r>
              <a:rPr lang="pt-BR" sz="3200" dirty="0">
                <a:solidFill>
                  <a:schemeClr val="accent1">
                    <a:lumMod val="75000"/>
                  </a:schemeClr>
                </a:solidFill>
                <a:latin typeface="Avenir Book" panose="02000503020000020003" pitchFamily="2" charset="0"/>
              </a:rPr>
              <a:t> meeting?</a:t>
            </a:r>
          </a:p>
          <a:p>
            <a:pPr>
              <a:buFont typeface="Wingdings" pitchFamily="2" charset="2"/>
              <a:buChar char="v"/>
            </a:pPr>
            <a:r>
              <a:rPr lang="pt-BR" sz="3200" dirty="0" err="1">
                <a:solidFill>
                  <a:schemeClr val="accent1">
                    <a:lumMod val="75000"/>
                  </a:schemeClr>
                </a:solidFill>
                <a:latin typeface="Avenir Book" panose="02000503020000020003" pitchFamily="2" charset="0"/>
              </a:rPr>
              <a:t>you</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pray</a:t>
            </a:r>
            <a:r>
              <a:rPr lang="pt-BR" sz="3200" dirty="0">
                <a:solidFill>
                  <a:schemeClr val="accent1">
                    <a:lumMod val="75000"/>
                  </a:schemeClr>
                </a:solidFill>
                <a:latin typeface="Avenir Book" panose="02000503020000020003" pitchFamily="2" charset="0"/>
              </a:rPr>
              <a:t> for </a:t>
            </a:r>
            <a:r>
              <a:rPr lang="pt-BR" sz="3200" dirty="0" err="1">
                <a:solidFill>
                  <a:schemeClr val="accent1">
                    <a:lumMod val="75000"/>
                  </a:schemeClr>
                </a:solidFill>
                <a:latin typeface="Avenir Book" panose="02000503020000020003" pitchFamily="2" charset="0"/>
              </a:rPr>
              <a:t>your</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problem</a:t>
            </a:r>
            <a:r>
              <a:rPr lang="pt-BR" sz="3200" dirty="0">
                <a:solidFill>
                  <a:schemeClr val="accent1">
                    <a:lumMod val="75000"/>
                  </a:schemeClr>
                </a:solidFill>
                <a:latin typeface="Avenir Book" panose="02000503020000020003" pitchFamily="2" charset="0"/>
              </a:rPr>
              <a:t> for a </a:t>
            </a:r>
            <a:r>
              <a:rPr lang="pt-BR" sz="3200" dirty="0" err="1">
                <a:solidFill>
                  <a:schemeClr val="accent1">
                    <a:lumMod val="75000"/>
                  </a:schemeClr>
                </a:solidFill>
                <a:latin typeface="Avenir Book" panose="02000503020000020003" pitchFamily="2" charset="0"/>
              </a:rPr>
              <a:t>long</a:t>
            </a:r>
            <a:r>
              <a:rPr lang="pt-BR" sz="3200" dirty="0">
                <a:solidFill>
                  <a:schemeClr val="accent1">
                    <a:lumMod val="75000"/>
                  </a:schemeClr>
                </a:solidFill>
                <a:latin typeface="Avenir Book" panose="02000503020000020003" pitchFamily="2" charset="0"/>
              </a:rPr>
              <a:t> time </a:t>
            </a:r>
            <a:r>
              <a:rPr lang="pt-BR" sz="3200" dirty="0" err="1">
                <a:solidFill>
                  <a:schemeClr val="accent1">
                    <a:lumMod val="75000"/>
                  </a:schemeClr>
                </a:solidFill>
                <a:latin typeface="Avenir Book" panose="02000503020000020003" pitchFamily="2" charset="0"/>
              </a:rPr>
              <a:t>without</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any</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hints</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of</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God’s</a:t>
            </a:r>
            <a:r>
              <a:rPr lang="pt-BR" sz="3200" dirty="0">
                <a:solidFill>
                  <a:schemeClr val="accent1">
                    <a:lumMod val="75000"/>
                  </a:schemeClr>
                </a:solidFill>
                <a:latin typeface="Avenir Book" panose="02000503020000020003" pitchFamily="2" charset="0"/>
              </a:rPr>
              <a:t> </a:t>
            </a:r>
            <a:r>
              <a:rPr lang="pt-BR" sz="3200" dirty="0" err="1">
                <a:solidFill>
                  <a:schemeClr val="accent1">
                    <a:lumMod val="75000"/>
                  </a:schemeClr>
                </a:solidFill>
                <a:latin typeface="Avenir Book" panose="02000503020000020003" pitchFamily="2" charset="0"/>
              </a:rPr>
              <a:t>intervention</a:t>
            </a:r>
            <a:r>
              <a:rPr lang="pt-BR" sz="3200" dirty="0">
                <a:solidFill>
                  <a:schemeClr val="accent1">
                    <a:lumMod val="75000"/>
                  </a:schemeClr>
                </a:solidFill>
                <a:latin typeface="Avenir Book" panose="02000503020000020003" pitchFamily="2" charset="0"/>
              </a:rPr>
              <a:t>?</a:t>
            </a:r>
          </a:p>
        </p:txBody>
      </p:sp>
    </p:spTree>
    <p:extLst>
      <p:ext uri="{BB962C8B-B14F-4D97-AF65-F5344CB8AC3E}">
        <p14:creationId xmlns:p14="http://schemas.microsoft.com/office/powerpoint/2010/main" val="87663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2623127" y="217344"/>
            <a:ext cx="7601527" cy="1306656"/>
          </a:xfrm>
        </p:spPr>
        <p:txBody>
          <a:bodyPr>
            <a:normAutofit/>
          </a:bodyPr>
          <a:lstStyle/>
          <a:p>
            <a:pPr algn="ctr"/>
            <a:r>
              <a:rPr lang="en-US" sz="3600"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We do not know her name, </a:t>
            </a:r>
            <a: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but we know her crisis</a:t>
            </a:r>
            <a:r>
              <a:rPr lang="en-US" sz="3600"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a:t>
            </a:r>
            <a:endParaRPr lang="pt-BR" sz="3600" dirty="0">
              <a:solidFill>
                <a:schemeClr val="accent1">
                  <a:lumMod val="75000"/>
                </a:schemeClr>
              </a:solidFill>
              <a:latin typeface="Avenir Book" panose="02000503020000020003" pitchFamily="2" charset="0"/>
            </a:endParaRP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854439" y="2083632"/>
            <a:ext cx="9370216" cy="4268821"/>
          </a:xfrm>
        </p:spPr>
        <p:txBody>
          <a:bodyPr/>
          <a:lstStyle/>
          <a:p>
            <a:pPr>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While Jairus had been enjoying 12 years of joy LIVING </a:t>
            </a:r>
          </a:p>
          <a:p>
            <a:pPr marL="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with his daughter, </a:t>
            </a:r>
          </a:p>
          <a:p>
            <a:pPr>
              <a:buFont typeface="Wingdings" pitchFamily="2" charset="2"/>
              <a:buChar char="v"/>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S</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he, most likely unmarried and childless, had endured  </a:t>
            </a:r>
          </a:p>
          <a:p>
            <a:pPr marL="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12 years of DYING with a hemorrhage. </a:t>
            </a:r>
          </a:p>
          <a:p>
            <a:pPr>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That is a long time.  Think of all the things you have </a:t>
            </a:r>
          </a:p>
          <a:p>
            <a:pPr marL="0" indent="0">
              <a:buNone/>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accomplished in the last 12 years! </a:t>
            </a:r>
            <a:endParaRPr lang="en-US"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pt-BR" dirty="0"/>
          </a:p>
        </p:txBody>
      </p:sp>
    </p:spTree>
    <p:extLst>
      <p:ext uri="{BB962C8B-B14F-4D97-AF65-F5344CB8AC3E}">
        <p14:creationId xmlns:p14="http://schemas.microsoft.com/office/powerpoint/2010/main" val="247009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F86A2F3-3043-FCA7-7994-C3AD8842E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0C427-11F7-ED38-77AB-FECF48DCDE50}"/>
              </a:ext>
            </a:extLst>
          </p:cNvPr>
          <p:cNvSpPr>
            <a:spLocks noGrp="1"/>
          </p:cNvSpPr>
          <p:nvPr>
            <p:ph type="title"/>
          </p:nvPr>
        </p:nvSpPr>
        <p:spPr>
          <a:xfrm>
            <a:off x="340243" y="217344"/>
            <a:ext cx="9884412" cy="1306656"/>
          </a:xfrm>
        </p:spPr>
        <p:txBody>
          <a:bodyPr>
            <a:normAutofit/>
          </a:bodyPr>
          <a:lstStyle/>
          <a:p>
            <a:pPr algn="ctr"/>
            <a:r>
              <a:rPr lang="pt-BR" sz="3600" b="1" dirty="0" err="1">
                <a:solidFill>
                  <a:schemeClr val="accent1">
                    <a:lumMod val="75000"/>
                  </a:schemeClr>
                </a:solidFill>
                <a:latin typeface="Avenir Book" panose="02000503020000020003" pitchFamily="2" charset="0"/>
              </a:rPr>
              <a:t>This</a:t>
            </a:r>
            <a:r>
              <a:rPr lang="pt-BR" sz="3600" b="1" dirty="0">
                <a:solidFill>
                  <a:schemeClr val="accent1">
                    <a:lumMod val="75000"/>
                  </a:schemeClr>
                </a:solidFill>
                <a:latin typeface="Avenir Book" panose="02000503020000020003" pitchFamily="2" charset="0"/>
              </a:rPr>
              <a:t> </a:t>
            </a:r>
            <a:r>
              <a:rPr lang="pt-BR" sz="3600" b="1" dirty="0" err="1">
                <a:solidFill>
                  <a:schemeClr val="accent1">
                    <a:lumMod val="75000"/>
                  </a:schemeClr>
                </a:solidFill>
                <a:latin typeface="Avenir Book" panose="02000503020000020003" pitchFamily="2" charset="0"/>
              </a:rPr>
              <a:t>illness</a:t>
            </a:r>
            <a:r>
              <a:rPr lang="pt-BR" sz="3600" b="1" dirty="0">
                <a:solidFill>
                  <a:schemeClr val="accent1">
                    <a:lumMod val="75000"/>
                  </a:schemeClr>
                </a:solidFill>
                <a:latin typeface="Avenir Book" panose="02000503020000020003" pitchFamily="2" charset="0"/>
              </a:rPr>
              <a:t>:</a:t>
            </a:r>
          </a:p>
        </p:txBody>
      </p:sp>
      <p:sp>
        <p:nvSpPr>
          <p:cNvPr id="4" name="Content Placeholder 2">
            <a:extLst>
              <a:ext uri="{FF2B5EF4-FFF2-40B4-BE49-F238E27FC236}">
                <a16:creationId xmlns:a16="http://schemas.microsoft.com/office/drawing/2014/main" id="{4EE29C70-04C2-0459-A035-DEBCBA573C8B}"/>
              </a:ext>
            </a:extLst>
          </p:cNvPr>
          <p:cNvSpPr>
            <a:spLocks noGrp="1"/>
          </p:cNvSpPr>
          <p:nvPr>
            <p:ph idx="1"/>
          </p:nvPr>
        </p:nvSpPr>
        <p:spPr>
          <a:xfrm>
            <a:off x="2623126" y="1734153"/>
            <a:ext cx="7601528" cy="4373752"/>
          </a:xfrm>
        </p:spPr>
        <p:txBody>
          <a:bodyPr/>
          <a:lstStyle/>
          <a:p>
            <a:pPr>
              <a:buFont typeface="Wingdings" pitchFamily="2" charset="2"/>
              <a:buChar char="v"/>
            </a:pPr>
            <a:endPar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endParaRPr>
          </a:p>
          <a:p>
            <a:pPr>
              <a:buFont typeface="Wingdings" pitchFamily="2" charset="2"/>
              <a:buChar char="v"/>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caused a</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loss of vitality  </a:t>
            </a:r>
          </a:p>
          <a:p>
            <a:pPr>
              <a:buFont typeface="Wingdings" pitchFamily="2" charset="2"/>
              <a:buChar char="v"/>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brought c</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ontinual social embarrassment </a:t>
            </a:r>
          </a:p>
          <a:p>
            <a:pPr>
              <a:buFont typeface="Wingdings" pitchFamily="2" charset="2"/>
              <a:buChar char="v"/>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l</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eft  her penniless </a:t>
            </a:r>
          </a:p>
          <a:p>
            <a:pPr>
              <a:buFont typeface="Wingdings" pitchFamily="2" charset="2"/>
              <a:buChar char="v"/>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made her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perpetually </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"unclean”</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a:t>
            </a:r>
          </a:p>
          <a:p>
            <a:pPr>
              <a:buFont typeface="Wingdings" pitchFamily="2" charset="2"/>
              <a:buChar char="v"/>
            </a:pPr>
            <a:r>
              <a:rPr lang="en-US"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b</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rought appalling loneliness</a:t>
            </a:r>
          </a:p>
          <a:p>
            <a:pPr>
              <a:buFont typeface="Wingdings" pitchFamily="2" charset="2"/>
              <a:buChar char="v"/>
            </a:pPr>
            <a:r>
              <a:rPr lang="en-US"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c</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ut her off from a </a:t>
            </a:r>
            <a:r>
              <a:rPr lang="en-US"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c</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ommunity</a:t>
            </a:r>
          </a:p>
          <a:p>
            <a:pPr marL="0" indent="0" algn="ctr">
              <a:buNone/>
            </a:pPr>
            <a:endParaRPr lang="pt-BR" dirty="0"/>
          </a:p>
        </p:txBody>
      </p:sp>
    </p:spTree>
    <p:extLst>
      <p:ext uri="{BB962C8B-B14F-4D97-AF65-F5344CB8AC3E}">
        <p14:creationId xmlns:p14="http://schemas.microsoft.com/office/powerpoint/2010/main" val="68310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B001FA5-9C96-0249-1A16-43FCA3B96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E9621B-7CF2-0861-9834-6FBE84A23541}"/>
              </a:ext>
            </a:extLst>
          </p:cNvPr>
          <p:cNvSpPr>
            <a:spLocks noGrp="1"/>
          </p:cNvSpPr>
          <p:nvPr>
            <p:ph type="title"/>
          </p:nvPr>
        </p:nvSpPr>
        <p:spPr>
          <a:xfrm>
            <a:off x="191387" y="217344"/>
            <a:ext cx="10033268" cy="1306656"/>
          </a:xfrm>
        </p:spPr>
        <p:txBody>
          <a:bodyPr>
            <a:normAutofit/>
          </a:bodyPr>
          <a:lstStyle/>
          <a:p>
            <a:pPr algn="ctr"/>
            <a:r>
              <a:rPr lang="en-US" sz="36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Sin, like her sickness, separates us from God and from each other.</a:t>
            </a:r>
            <a:endParaRPr lang="pt-BR" sz="3600" b="1" dirty="0">
              <a:solidFill>
                <a:schemeClr val="accent1">
                  <a:lumMod val="75000"/>
                </a:schemeClr>
              </a:solidFill>
              <a:latin typeface="Avenir Book" panose="02000503020000020003" pitchFamily="2" charset="0"/>
            </a:endParaRPr>
          </a:p>
        </p:txBody>
      </p:sp>
      <p:sp>
        <p:nvSpPr>
          <p:cNvPr id="4" name="Content Placeholder 2">
            <a:extLst>
              <a:ext uri="{FF2B5EF4-FFF2-40B4-BE49-F238E27FC236}">
                <a16:creationId xmlns:a16="http://schemas.microsoft.com/office/drawing/2014/main" id="{62A2C34A-4C97-3FD3-FE1E-66965F4CCFC5}"/>
              </a:ext>
            </a:extLst>
          </p:cNvPr>
          <p:cNvSpPr>
            <a:spLocks noGrp="1"/>
          </p:cNvSpPr>
          <p:nvPr>
            <p:ph idx="1"/>
          </p:nvPr>
        </p:nvSpPr>
        <p:spPr>
          <a:xfrm>
            <a:off x="769379" y="1796553"/>
            <a:ext cx="9370216" cy="4268821"/>
          </a:xfrm>
        </p:spPr>
        <p:txBody>
          <a:bodyPr>
            <a:normAutofit fontScale="77500" lnSpcReduction="20000"/>
          </a:bodyPr>
          <a:lstStyle/>
          <a:p>
            <a:pPr marL="0" indent="0">
              <a:buNone/>
            </a:pPr>
            <a:r>
              <a:rPr lang="en-US" sz="33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Her ceremonial defilement pictures perfectly how sin defiles us too</a:t>
            </a:r>
            <a:r>
              <a:rPr lang="en-US" sz="3300"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a:t>
            </a:r>
          </a:p>
          <a:p>
            <a:pPr marL="0" indent="0">
              <a:buNone/>
            </a:pPr>
            <a:endParaRPr lang="en-US" sz="33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a:buFont typeface="Wingdings" pitchFamily="2" charset="2"/>
              <a:buChar char="v"/>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It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separates us from God and from each other. </a:t>
            </a:r>
          </a:p>
          <a:p>
            <a:pPr>
              <a:buFont typeface="Wingdings" pitchFamily="2" charset="2"/>
              <a:buChar char="v"/>
            </a:pP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It </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is just as embarrassing and costly as her predicament was to her. </a:t>
            </a:r>
          </a:p>
          <a:p>
            <a:pPr>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Just as her disease was slowly killing her, so, too, sin saps us of our life forces, leading us to certain death. </a:t>
            </a:r>
          </a:p>
          <a:p>
            <a:pPr>
              <a:buFont typeface="Wingdings" pitchFamily="2" charset="2"/>
              <a:buChar char="v"/>
            </a:pP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We try to treat it by seeing all kinds of “doctors”: “Doctor Pleasure,” “Doctor Entertainment,” “Doctor Career,” but our hopeless problem </a:t>
            </a: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holds</a:t>
            </a:r>
            <a:r>
              <a:rPr lang="en-US"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 us apart from the Great Physician</a:t>
            </a:r>
            <a:r>
              <a:rPr lang="en-US"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a:t>
            </a:r>
          </a:p>
          <a:p>
            <a:pPr>
              <a:buFont typeface="Wingdings" pitchFamily="2" charset="2"/>
              <a:buChar char="v"/>
            </a:pPr>
            <a:endParaRPr lang="en-US" sz="1800" kern="100" dirty="0">
              <a:solidFill>
                <a:srgbClr val="000000"/>
              </a:solidFill>
              <a:latin typeface="Avenir Book" panose="02000503020000020003" pitchFamily="2" charset="0"/>
              <a:cs typeface="Times New Roman" panose="02020603050405020304" pitchFamily="18" charset="0"/>
            </a:endParaRPr>
          </a:p>
          <a:p>
            <a:pPr marL="0" indent="0" algn="ctr">
              <a:buNone/>
            </a:pPr>
            <a:r>
              <a:rPr lang="en-US" sz="3300" b="1" kern="100" dirty="0">
                <a:solidFill>
                  <a:schemeClr val="accent1">
                    <a:lumMod val="75000"/>
                  </a:schemeClr>
                </a:solidFill>
                <a:latin typeface="Avenir Book" panose="02000503020000020003" pitchFamily="2" charset="0"/>
                <a:ea typeface="Calibri" panose="020F0502020204030204" pitchFamily="34" charset="0"/>
                <a:cs typeface="Times New Roman" panose="02020603050405020304" pitchFamily="18" charset="0"/>
              </a:rPr>
              <a:t>T</a:t>
            </a:r>
            <a:r>
              <a:rPr lang="en-US" sz="33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here is no human cure for sin.</a:t>
            </a:r>
            <a:endParaRPr lang="en-US" sz="33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v"/>
            </a:pPr>
            <a:endParaRPr lang="pt-BR" dirty="0"/>
          </a:p>
        </p:txBody>
      </p:sp>
    </p:spTree>
    <p:extLst>
      <p:ext uri="{BB962C8B-B14F-4D97-AF65-F5344CB8AC3E}">
        <p14:creationId xmlns:p14="http://schemas.microsoft.com/office/powerpoint/2010/main" val="102848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12B27E0-C336-794D-FA65-DC0719F93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CAAF9-05AE-6CF0-132D-F7377D9A63B7}"/>
              </a:ext>
            </a:extLst>
          </p:cNvPr>
          <p:cNvSpPr>
            <a:spLocks noGrp="1"/>
          </p:cNvSpPr>
          <p:nvPr>
            <p:ph type="title"/>
          </p:nvPr>
        </p:nvSpPr>
        <p:spPr>
          <a:xfrm>
            <a:off x="0" y="217344"/>
            <a:ext cx="10441171" cy="1306656"/>
          </a:xfrm>
        </p:spPr>
        <p:txBody>
          <a:bodyPr>
            <a:normAutofit fontScale="90000"/>
          </a:bodyPr>
          <a:lstStyle/>
          <a:p>
            <a:pPr algn="ctr"/>
            <a:br>
              <a:rPr lang="en-US" sz="1800" b="1" kern="100" dirty="0">
                <a:solidFill>
                  <a:srgbClr val="000000"/>
                </a:solidFill>
                <a:effectLst/>
                <a:latin typeface="Avenir Book" panose="02000503020000020003" pitchFamily="2" charset="0"/>
                <a:ea typeface="Calibri" panose="020F0502020204030204" pitchFamily="34" charset="0"/>
                <a:cs typeface="Times New Roman" panose="02020603050405020304" pitchFamily="18" charset="0"/>
              </a:rPr>
            </a:br>
            <a:r>
              <a:rPr lang="en-US" sz="4000" b="1" kern="100" dirty="0">
                <a:solidFill>
                  <a:schemeClr val="accent1">
                    <a:lumMod val="75000"/>
                  </a:schemeClr>
                </a:solidFill>
                <a:effectLst/>
                <a:latin typeface="Avenir Book" panose="02000503020000020003" pitchFamily="2" charset="0"/>
                <a:ea typeface="Calibri" panose="020F0502020204030204" pitchFamily="34" charset="0"/>
                <a:cs typeface="Times New Roman" panose="02020603050405020304" pitchFamily="18" charset="0"/>
              </a:rPr>
              <a:t>HER CONTACT WITH CHRIST</a:t>
            </a:r>
            <a:br>
              <a:rPr lang="en-US" sz="40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pt-BR" sz="4000" dirty="0">
              <a:solidFill>
                <a:schemeClr val="accent1">
                  <a:lumMod val="75000"/>
                </a:schemeClr>
              </a:solidFill>
              <a:latin typeface="Avenir Book" panose="02000503020000020003" pitchFamily="2" charset="0"/>
            </a:endParaRPr>
          </a:p>
        </p:txBody>
      </p:sp>
      <p:sp>
        <p:nvSpPr>
          <p:cNvPr id="4" name="Content Placeholder 2">
            <a:extLst>
              <a:ext uri="{FF2B5EF4-FFF2-40B4-BE49-F238E27FC236}">
                <a16:creationId xmlns:a16="http://schemas.microsoft.com/office/drawing/2014/main" id="{6C2B03F2-EFA4-4896-B5FA-FDB0BD0A8157}"/>
              </a:ext>
            </a:extLst>
          </p:cNvPr>
          <p:cNvSpPr>
            <a:spLocks noGrp="1"/>
          </p:cNvSpPr>
          <p:nvPr>
            <p:ph idx="1"/>
          </p:nvPr>
        </p:nvSpPr>
        <p:spPr>
          <a:xfrm>
            <a:off x="854439" y="2083632"/>
            <a:ext cx="9370216" cy="4268821"/>
          </a:xfrm>
        </p:spPr>
        <p:txBody>
          <a:bodyPr/>
          <a:lstStyle/>
          <a:p>
            <a:pPr marL="0" indent="0" algn="ctr">
              <a:buNone/>
            </a:pPr>
            <a:r>
              <a:rPr lang="en-US" sz="3200" b="1" i="1"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“When she heard about Jesus, she came behind Him in the crowd and touched His garment. For she said, ‘If only I may touch His clothes, I shall be made well’.”</a:t>
            </a:r>
          </a:p>
          <a:p>
            <a:pPr marL="0" indent="0" algn="ctr">
              <a:buNone/>
            </a:pPr>
            <a:r>
              <a:rPr lang="en-US" sz="2000" dirty="0">
                <a:solidFill>
                  <a:schemeClr val="accent1">
                    <a:lumMod val="75000"/>
                  </a:schemeClr>
                </a:solidFill>
                <a:effectLst/>
                <a:latin typeface="Avenir Book" panose="02000503020000020003" pitchFamily="2" charset="0"/>
                <a:ea typeface="Times New Roman" panose="02020603050405020304" pitchFamily="18" charset="0"/>
                <a:cs typeface="Times New Roman" panose="02020603050405020304" pitchFamily="18" charset="0"/>
              </a:rPr>
              <a:t>(Mark 5:27-28</a:t>
            </a:r>
            <a:r>
              <a:rPr lang="en-US" sz="2000" i="1" dirty="0">
                <a:solidFill>
                  <a:schemeClr val="accent1">
                    <a:lumMod val="75000"/>
                  </a:schemeClr>
                </a:solidFill>
                <a:latin typeface="Avenir Book" panose="02000503020000020003" pitchFamily="2" charset="0"/>
                <a:ea typeface="Times New Roman" panose="02020603050405020304" pitchFamily="18" charset="0"/>
                <a:cs typeface="Times New Roman" panose="02020603050405020304" pitchFamily="18" charset="0"/>
              </a:rPr>
              <a:t>)</a:t>
            </a:r>
            <a:endParaRPr lang="pt-BR" sz="2000" dirty="0">
              <a:solidFill>
                <a:schemeClr val="accent1">
                  <a:lumMod val="75000"/>
                </a:schemeClr>
              </a:solidFill>
            </a:endParaRPr>
          </a:p>
        </p:txBody>
      </p:sp>
    </p:spTree>
    <p:extLst>
      <p:ext uri="{BB962C8B-B14F-4D97-AF65-F5344CB8AC3E}">
        <p14:creationId xmlns:p14="http://schemas.microsoft.com/office/powerpoint/2010/main" val="1713497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_InternationalWomensDayPrayer_SERMON_  -  Read-Only" id="{02CF4913-BE4D-A54A-9F0B-24B691A098FA}" vid="{7B038078-A16F-144F-9EC3-25CED9518700}"/>
    </a:ext>
  </a:extLst>
</a:theme>
</file>

<file path=docProps/app.xml><?xml version="1.0" encoding="utf-8"?>
<Properties xmlns="http://schemas.openxmlformats.org/officeDocument/2006/extended-properties" xmlns:vt="http://schemas.openxmlformats.org/officeDocument/2006/docPropsVTypes">
  <Template>Office Theme</Template>
  <TotalTime>143</TotalTime>
  <Words>2161</Words>
  <Application>Microsoft Macintosh PowerPoint</Application>
  <PresentationFormat>Widescreen</PresentationFormat>
  <Paragraphs>184</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Avenir Book</vt:lpstr>
      <vt:lpstr>Calibri</vt:lpstr>
      <vt:lpstr>Calibri Light</vt:lpstr>
      <vt:lpstr>Century</vt:lpstr>
      <vt:lpstr>Montserrat Medium</vt:lpstr>
      <vt:lpstr>Wingdings</vt:lpstr>
      <vt:lpstr>Office Theme</vt:lpstr>
      <vt:lpstr>PowerPoint Presentation</vt:lpstr>
      <vt:lpstr>Jairus’ Desperate Situation</vt:lpstr>
      <vt:lpstr>Like Jairus, if we want to receive answers to our prayers: </vt:lpstr>
      <vt:lpstr>PowerPoint Presentation</vt:lpstr>
      <vt:lpstr>How do YOU FEEL when:</vt:lpstr>
      <vt:lpstr>We do not know her name, but we know her crisis.</vt:lpstr>
      <vt:lpstr>This illness:</vt:lpstr>
      <vt:lpstr>Sin, like her sickness, separates us from God and from each other.</vt:lpstr>
      <vt:lpstr> HER CONTACT WITH CHRIST </vt:lpstr>
      <vt:lpstr>PowerPoint Presentation</vt:lpstr>
      <vt:lpstr>She had one priority— she had to REACH Jesus!</vt:lpstr>
      <vt:lpstr> HIS MIRACULOUS CURE </vt:lpstr>
      <vt:lpstr>PowerPoint Presentation</vt:lpstr>
      <vt:lpstr> HIS CONCERN AND CALL </vt:lpstr>
      <vt:lpstr>Why did Jesus Ask this Question?</vt:lpstr>
      <vt:lpstr>She was Untouchable and  Unclean</vt:lpstr>
      <vt:lpstr>PowerPoint Presentation</vt:lpstr>
      <vt:lpstr> The gift of salvation is not to be  the best kept secret!  </vt:lpstr>
      <vt:lpstr>PowerPoint Presentation</vt:lpstr>
      <vt:lpstr>  HIS COMFORT   </vt:lpstr>
      <vt:lpstr>PowerPoint Presentation</vt:lpstr>
      <vt:lpstr>PowerPoint Presentation</vt:lpstr>
      <vt:lpstr> OUR CHALLENGE </vt:lpstr>
      <vt:lpstr>PowerPoint Presentation</vt:lpstr>
      <vt:lpstr>PowerPoint Presentation</vt:lpstr>
      <vt:lpstr>Jesus’ garment can still be touched by faith in prayer!</vt:lpstr>
      <vt:lpstr>What could Jairus think?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Stele, Galina</dc:creator>
  <cp:lastModifiedBy>Stele, Galina</cp:lastModifiedBy>
  <cp:revision>13</cp:revision>
  <dcterms:created xsi:type="dcterms:W3CDTF">2025-01-21T22:34:02Z</dcterms:created>
  <dcterms:modified xsi:type="dcterms:W3CDTF">2025-01-28T16:08:39Z</dcterms:modified>
</cp:coreProperties>
</file>