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300" r:id="rId4"/>
    <p:sldId id="306" r:id="rId5"/>
    <p:sldId id="258" r:id="rId6"/>
    <p:sldId id="307" r:id="rId7"/>
    <p:sldId id="260" r:id="rId8"/>
    <p:sldId id="308" r:id="rId9"/>
    <p:sldId id="262" r:id="rId10"/>
    <p:sldId id="301" r:id="rId11"/>
    <p:sldId id="302" r:id="rId12"/>
    <p:sldId id="303" r:id="rId13"/>
    <p:sldId id="304" r:id="rId14"/>
    <p:sldId id="309" r:id="rId15"/>
    <p:sldId id="314" r:id="rId16"/>
    <p:sldId id="312" r:id="rId17"/>
    <p:sldId id="313" r:id="rId18"/>
    <p:sldId id="310" r:id="rId19"/>
    <p:sldId id="305" r:id="rId20"/>
    <p:sldId id="263" r:id="rId21"/>
    <p:sldId id="311" r:id="rId22"/>
    <p:sldId id="264" r:id="rId23"/>
    <p:sldId id="265" r:id="rId24"/>
    <p:sldId id="266" r:id="rId25"/>
    <p:sldId id="267" r:id="rId26"/>
    <p:sldId id="268" r:id="rId27"/>
    <p:sldId id="269" r:id="rId28"/>
    <p:sldId id="270" r:id="rId29"/>
    <p:sldId id="271" r:id="rId30"/>
    <p:sldId id="272" r:id="rId31"/>
    <p:sldId id="273" r:id="rId32"/>
    <p:sldId id="275" r:id="rId33"/>
    <p:sldId id="277" r:id="rId34"/>
    <p:sldId id="278" r:id="rId35"/>
    <p:sldId id="281" r:id="rId36"/>
    <p:sldId id="283" r:id="rId37"/>
    <p:sldId id="284" r:id="rId38"/>
    <p:sldId id="285" r:id="rId39"/>
    <p:sldId id="286" r:id="rId40"/>
    <p:sldId id="288" r:id="rId41"/>
    <p:sldId id="289" r:id="rId42"/>
    <p:sldId id="290" r:id="rId43"/>
    <p:sldId id="291" r:id="rId44"/>
    <p:sldId id="292" r:id="rId45"/>
    <p:sldId id="293" r:id="rId46"/>
    <p:sldId id="294" r:id="rId47"/>
    <p:sldId id="295" r:id="rId48"/>
    <p:sldId id="316" r:id="rId49"/>
    <p:sldId id="296" r:id="rId50"/>
    <p:sldId id="29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10151-5D95-49EC-8309-C596DC373899}" type="datetimeFigureOut">
              <a:rPr lang="en-JM" smtClean="0"/>
              <a:t>11/4/2024</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67F53-C519-4228-B32B-C373E0A4B64E}" type="slidenum">
              <a:rPr lang="en-JM" smtClean="0"/>
              <a:t>‹#›</a:t>
            </a:fld>
            <a:endParaRPr lang="en-JM"/>
          </a:p>
        </p:txBody>
      </p:sp>
    </p:spTree>
    <p:extLst>
      <p:ext uri="{BB962C8B-B14F-4D97-AF65-F5344CB8AC3E}">
        <p14:creationId xmlns:p14="http://schemas.microsoft.com/office/powerpoint/2010/main" val="19456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M" sz="1200" b="1" dirty="0">
                <a:latin typeface="Times New Roman" panose="02020603050405020304" pitchFamily="18" charset="0"/>
                <a:cs typeface="Times New Roman" panose="02020603050405020304" pitchFamily="18" charset="0"/>
              </a:rPr>
              <a:t>It's comforting to know that the teacher is not preparing them for tomorrow with yesterday's tools. </a:t>
            </a:r>
          </a:p>
          <a:p>
            <a:endParaRPr lang="en-JM" dirty="0"/>
          </a:p>
        </p:txBody>
      </p:sp>
      <p:sp>
        <p:nvSpPr>
          <p:cNvPr id="4" name="Slide Number Placeholder 3"/>
          <p:cNvSpPr>
            <a:spLocks noGrp="1"/>
          </p:cNvSpPr>
          <p:nvPr>
            <p:ph type="sldNum" sz="quarter" idx="10"/>
          </p:nvPr>
        </p:nvSpPr>
        <p:spPr/>
        <p:txBody>
          <a:bodyPr/>
          <a:lstStyle/>
          <a:p>
            <a:fld id="{29767F53-C519-4228-B32B-C373E0A4B64E}" type="slidenum">
              <a:rPr lang="en-JM" smtClean="0"/>
              <a:t>40</a:t>
            </a:fld>
            <a:endParaRPr lang="en-JM"/>
          </a:p>
        </p:txBody>
      </p:sp>
    </p:spTree>
    <p:extLst>
      <p:ext uri="{BB962C8B-B14F-4D97-AF65-F5344CB8AC3E}">
        <p14:creationId xmlns:p14="http://schemas.microsoft.com/office/powerpoint/2010/main" val="4110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29767F53-C519-4228-B32B-C373E0A4B64E}" type="slidenum">
              <a:rPr lang="en-JM" smtClean="0"/>
              <a:t>48</a:t>
            </a:fld>
            <a:endParaRPr lang="en-JM"/>
          </a:p>
        </p:txBody>
      </p:sp>
    </p:spTree>
    <p:extLst>
      <p:ext uri="{BB962C8B-B14F-4D97-AF65-F5344CB8AC3E}">
        <p14:creationId xmlns:p14="http://schemas.microsoft.com/office/powerpoint/2010/main" val="441525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C9F167-6DDF-412B-80CE-3CBC16C0F1AF}" type="datetimeFigureOut">
              <a:rPr lang="en-JM" smtClean="0"/>
              <a:t>11/4/2024</a:t>
            </a:fld>
            <a:endParaRPr lang="en-JM"/>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JM"/>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982E11-7E9F-4E33-84B8-38F59647453F}" type="slidenum">
              <a:rPr lang="en-JM" smtClean="0"/>
              <a:t>‹#›</a:t>
            </a:fld>
            <a:endParaRPr lang="en-JM"/>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C9F167-6DDF-412B-80CE-3CBC16C0F1AF}" type="datetimeFigureOut">
              <a:rPr lang="en-JM" smtClean="0"/>
              <a:t>11/4/2024</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EE982E11-7E9F-4E33-84B8-38F59647453F}" type="slidenum">
              <a:rPr lang="en-JM" smtClean="0"/>
              <a:t>‹#›</a:t>
            </a:fld>
            <a:endParaRPr lang="en-JM"/>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C9F167-6DDF-412B-80CE-3CBC16C0F1AF}" type="datetimeFigureOut">
              <a:rPr lang="en-JM" smtClean="0"/>
              <a:t>11/4/2024</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EE982E11-7E9F-4E33-84B8-38F59647453F}" type="slidenum">
              <a:rPr lang="en-JM" smtClean="0"/>
              <a:t>‹#›</a:t>
            </a:fld>
            <a:endParaRPr lang="en-J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DC9F167-6DDF-412B-80CE-3CBC16C0F1AF}" type="datetimeFigureOut">
              <a:rPr lang="en-JM" smtClean="0"/>
              <a:t>11/4/2024</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EE982E11-7E9F-4E33-84B8-38F59647453F}" type="slidenum">
              <a:rPr lang="en-JM" smtClean="0"/>
              <a:t>‹#›</a:t>
            </a:fld>
            <a:endParaRPr lang="en-JM"/>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C9F167-6DDF-412B-80CE-3CBC16C0F1AF}" type="datetimeFigureOut">
              <a:rPr lang="en-JM" smtClean="0"/>
              <a:t>11/4/2024</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EE982E11-7E9F-4E33-84B8-38F59647453F}" type="slidenum">
              <a:rPr lang="en-JM" smtClean="0"/>
              <a:t>‹#›</a:t>
            </a:fld>
            <a:endParaRPr lang="en-JM"/>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DC9F167-6DDF-412B-80CE-3CBC16C0F1AF}" type="datetimeFigureOut">
              <a:rPr lang="en-JM" smtClean="0"/>
              <a:t>11/4/2024</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EE982E11-7E9F-4E33-84B8-38F59647453F}" type="slidenum">
              <a:rPr lang="en-JM" smtClean="0"/>
              <a:t>‹#›</a:t>
            </a:fld>
            <a:endParaRPr lang="en-JM"/>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DC9F167-6DDF-412B-80CE-3CBC16C0F1AF}" type="datetimeFigureOut">
              <a:rPr lang="en-JM" smtClean="0"/>
              <a:t>11/4/2024</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EE982E11-7E9F-4E33-84B8-38F59647453F}" type="slidenum">
              <a:rPr lang="en-JM" smtClean="0"/>
              <a:t>‹#›</a:t>
            </a:fld>
            <a:endParaRPr lang="en-JM"/>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C9F167-6DDF-412B-80CE-3CBC16C0F1AF}" type="datetimeFigureOut">
              <a:rPr lang="en-JM" smtClean="0"/>
              <a:t>11/4/2024</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EE982E11-7E9F-4E33-84B8-38F59647453F}" type="slidenum">
              <a:rPr lang="en-JM" smtClean="0"/>
              <a:t>‹#›</a:t>
            </a:fld>
            <a:endParaRPr lang="en-JM"/>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F167-6DDF-412B-80CE-3CBC16C0F1AF}" type="datetimeFigureOut">
              <a:rPr lang="en-JM" smtClean="0"/>
              <a:t>11/4/2024</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EE982E11-7E9F-4E33-84B8-38F59647453F}" type="slidenum">
              <a:rPr lang="en-JM" smtClean="0"/>
              <a:t>‹#›</a:t>
            </a:fld>
            <a:endParaRPr lang="en-JM"/>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DC9F167-6DDF-412B-80CE-3CBC16C0F1AF}" type="datetimeFigureOut">
              <a:rPr lang="en-JM" smtClean="0"/>
              <a:t>11/4/2024</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EE982E11-7E9F-4E33-84B8-38F59647453F}" type="slidenum">
              <a:rPr lang="en-JM" smtClean="0"/>
              <a:t>‹#›</a:t>
            </a:fld>
            <a:endParaRPr lang="en-JM"/>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C9F167-6DDF-412B-80CE-3CBC16C0F1AF}" type="datetimeFigureOut">
              <a:rPr lang="en-JM" smtClean="0"/>
              <a:t>11/4/2024</a:t>
            </a:fld>
            <a:endParaRPr lang="en-JM"/>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JM"/>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982E11-7E9F-4E33-84B8-38F59647453F}" type="slidenum">
              <a:rPr lang="en-JM" smtClean="0"/>
              <a:t>‹#›</a:t>
            </a:fld>
            <a:endParaRPr lang="en-JM"/>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C9F167-6DDF-412B-80CE-3CBC16C0F1AF}" type="datetimeFigureOut">
              <a:rPr lang="en-JM" smtClean="0"/>
              <a:t>11/4/2024</a:t>
            </a:fld>
            <a:endParaRPr lang="en-JM"/>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JM"/>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982E11-7E9F-4E33-84B8-38F59647453F}" type="slidenum">
              <a:rPr lang="en-JM" smtClean="0"/>
              <a:t>‹#›</a:t>
            </a:fld>
            <a:endParaRPr lang="en-JM"/>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764704"/>
            <a:ext cx="4608512" cy="3323987"/>
          </a:xfrm>
          <a:prstGeom prst="rect">
            <a:avLst/>
          </a:prstGeom>
        </p:spPr>
        <p:txBody>
          <a:bodyPr wrap="square">
            <a:spAutoFit/>
          </a:bodyPr>
          <a:lstStyle/>
          <a:p>
            <a:pPr algn="ctr"/>
            <a:r>
              <a:rPr lang="en-JM" sz="4800" b="1" cap="all" dirty="0">
                <a:latin typeface="Bahnschrift Condensed" panose="020B0502040204020203" pitchFamily="34" charset="0"/>
              </a:rPr>
              <a:t>PROMOTING THE SDA BRAND:</a:t>
            </a:r>
          </a:p>
          <a:p>
            <a:pPr algn="ctr"/>
            <a:r>
              <a:rPr lang="en-JM" sz="4800" b="1" cap="all" dirty="0">
                <a:latin typeface="Bahnschrift Condensed" panose="020B0502040204020203" pitchFamily="34" charset="0"/>
              </a:rPr>
              <a:t>EDUCATION FOR NOW AND THEN</a:t>
            </a:r>
            <a:endParaRPr lang="en-JM" sz="4800" dirty="0">
              <a:latin typeface="Bahnschrift Condensed" panose="020B0502040204020203" pitchFamily="34" charset="0"/>
            </a:endParaRPr>
          </a:p>
          <a:p>
            <a:r>
              <a:rPr lang="en-JM" dirty="0"/>
              <a:t> </a:t>
            </a:r>
          </a:p>
        </p:txBody>
      </p:sp>
      <p:pic>
        <p:nvPicPr>
          <p:cNvPr id="5" name="Picture 2" descr="Central Jamaica Conference of Seventh-day Adventists :: Willowdene Group of  Schools">
            <a:extLst>
              <a:ext uri="{FF2B5EF4-FFF2-40B4-BE49-F238E27FC236}">
                <a16:creationId xmlns:a16="http://schemas.microsoft.com/office/drawing/2014/main" id="{86260C01-EBD4-FE95-0938-40EF646E2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353" y="739892"/>
            <a:ext cx="3794038" cy="1897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3FD431-AD98-818C-7CCF-23D09C96DB8D}"/>
              </a:ext>
            </a:extLst>
          </p:cNvPr>
          <p:cNvPicPr>
            <a:picLocks noChangeAspect="1"/>
          </p:cNvPicPr>
          <p:nvPr/>
        </p:nvPicPr>
        <p:blipFill>
          <a:blip r:embed="rId3"/>
          <a:stretch>
            <a:fillRect/>
          </a:stretch>
        </p:blipFill>
        <p:spPr>
          <a:xfrm>
            <a:off x="4756038" y="2780928"/>
            <a:ext cx="3840427" cy="1728192"/>
          </a:xfrm>
          <a:prstGeom prst="rect">
            <a:avLst/>
          </a:prstGeom>
        </p:spPr>
      </p:pic>
    </p:spTree>
    <p:extLst>
      <p:ext uri="{BB962C8B-B14F-4D97-AF65-F5344CB8AC3E}">
        <p14:creationId xmlns:p14="http://schemas.microsoft.com/office/powerpoint/2010/main" val="388475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369332"/>
          </a:xfrm>
          <a:prstGeom prst="rect">
            <a:avLst/>
          </a:prstGeom>
        </p:spPr>
        <p:txBody>
          <a:bodyPr>
            <a:spAutoFit/>
          </a:bodyPr>
          <a:lstStyle/>
          <a:p>
            <a:pPr marL="114300" indent="0">
              <a:buNone/>
            </a:pPr>
            <a:endParaRPr lang="en-US" dirty="0"/>
          </a:p>
        </p:txBody>
      </p:sp>
      <p:sp>
        <p:nvSpPr>
          <p:cNvPr id="3" name="Rectangle 2"/>
          <p:cNvSpPr/>
          <p:nvPr/>
        </p:nvSpPr>
        <p:spPr>
          <a:xfrm>
            <a:off x="899592" y="620688"/>
            <a:ext cx="7488832" cy="5693866"/>
          </a:xfrm>
          <a:prstGeom prst="rect">
            <a:avLst/>
          </a:prstGeom>
        </p:spPr>
        <p:txBody>
          <a:bodyPr wrap="square">
            <a:spAutoFit/>
          </a:bodyPr>
          <a:lstStyle/>
          <a:p>
            <a:pPr algn="ctr"/>
            <a:r>
              <a:rPr lang="en-US" sz="2800" b="1" dirty="0"/>
              <a:t>Talents are not distributed in equal amounts—we have different resources and abilities.</a:t>
            </a:r>
          </a:p>
          <a:p>
            <a:pPr algn="ctr"/>
            <a:endParaRPr lang="en-US" sz="2800" b="1" dirty="0"/>
          </a:p>
          <a:p>
            <a:pPr algn="ctr"/>
            <a:r>
              <a:rPr lang="en-US" sz="2800" b="1" dirty="0"/>
              <a:t>One persons might be a talented musician, another an excellent Mathematician, while a third person might be both at the same time</a:t>
            </a:r>
          </a:p>
          <a:p>
            <a:pPr algn="ctr"/>
            <a:endParaRPr lang="en-US" sz="2800" b="1" dirty="0"/>
          </a:p>
          <a:p>
            <a:pPr marL="114300" indent="0" algn="ctr">
              <a:buNone/>
            </a:pPr>
            <a:r>
              <a:rPr lang="en-US" sz="2800" b="1" dirty="0"/>
              <a:t>Unions and conferences may vary in the number of </a:t>
            </a:r>
            <a:r>
              <a:rPr lang="en-US" sz="2800" b="1" dirty="0">
                <a:cs typeface="Times New Roman" panose="02020603050405020304" pitchFamily="18" charset="0"/>
              </a:rPr>
              <a:t>universities, secondary schools, elementary schools and students; or in their financial standing </a:t>
            </a:r>
            <a:endParaRPr lang="en-US" dirty="0"/>
          </a:p>
        </p:txBody>
      </p:sp>
    </p:spTree>
    <p:extLst>
      <p:ext uri="{BB962C8B-B14F-4D97-AF65-F5344CB8AC3E}">
        <p14:creationId xmlns:p14="http://schemas.microsoft.com/office/powerpoint/2010/main" val="131050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416824" cy="5632311"/>
          </a:xfrm>
          <a:prstGeom prst="rect">
            <a:avLst/>
          </a:prstGeom>
        </p:spPr>
        <p:txBody>
          <a:bodyPr wrap="square">
            <a:spAutoFit/>
          </a:bodyPr>
          <a:lstStyle/>
          <a:p>
            <a:pPr marL="114300" indent="0" algn="ctr">
              <a:buNone/>
            </a:pPr>
            <a:r>
              <a:rPr lang="en-US" sz="3600" b="1" dirty="0"/>
              <a:t>God expects us to be faithful in the use of all our talents, including the intellect. His plan for education includes the wise and careful development of all with which we can best fulfill our purpose for existence and be found faithful when He calls His servants – His stewards - into account</a:t>
            </a:r>
          </a:p>
        </p:txBody>
      </p:sp>
    </p:spTree>
    <p:extLst>
      <p:ext uri="{BB962C8B-B14F-4D97-AF65-F5344CB8AC3E}">
        <p14:creationId xmlns:p14="http://schemas.microsoft.com/office/powerpoint/2010/main" val="350295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704856" cy="6186309"/>
          </a:xfrm>
          <a:prstGeom prst="rect">
            <a:avLst/>
          </a:prstGeom>
        </p:spPr>
        <p:txBody>
          <a:bodyPr wrap="square">
            <a:spAutoFit/>
          </a:bodyPr>
          <a:lstStyle/>
          <a:p>
            <a:pPr marL="114300" indent="0" algn="ctr">
              <a:buNone/>
            </a:pPr>
            <a:r>
              <a:rPr lang="en-US" sz="3600" b="1" dirty="0"/>
              <a:t>SDA Christian Education is our sacred TRUST</a:t>
            </a:r>
          </a:p>
          <a:p>
            <a:pPr marL="6858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dictionary defines a </a:t>
            </a:r>
            <a:r>
              <a:rPr lang="en-US" sz="3200" b="1" dirty="0">
                <a:latin typeface="Times New Roman" panose="02020603050405020304" pitchFamily="18" charset="0"/>
                <a:cs typeface="Times New Roman" panose="02020603050405020304" pitchFamily="18" charset="0"/>
              </a:rPr>
              <a:t>“Trust”  </a:t>
            </a:r>
            <a:r>
              <a:rPr lang="en-US" sz="3200" dirty="0">
                <a:latin typeface="Times New Roman" panose="02020603050405020304" pitchFamily="18" charset="0"/>
                <a:cs typeface="Times New Roman" panose="02020603050405020304" pitchFamily="18" charset="0"/>
              </a:rPr>
              <a:t>as an arrangement whereby property legally owned by one person is administered for the benefit of another. </a:t>
            </a:r>
          </a:p>
          <a:p>
            <a:pPr marL="685800" indent="-5715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Whatever His reason, God has entrusted each of us with the sacred duty of  advancing the merits of Adventist Christian Education to benefit our church, conference, union - our world.</a:t>
            </a:r>
            <a:endParaRPr lang="en-JM" sz="3200" dirty="0">
              <a:latin typeface="Times New Roman" panose="02020603050405020304" pitchFamily="18" charset="0"/>
              <a:cs typeface="Times New Roman" panose="02020603050405020304" pitchFamily="18" charset="0"/>
            </a:endParaRPr>
          </a:p>
          <a:p>
            <a:pPr marL="114300" indent="0">
              <a:buNone/>
            </a:pPr>
            <a:endParaRPr lang="en-US" sz="3600" b="1" dirty="0"/>
          </a:p>
        </p:txBody>
      </p:sp>
    </p:spTree>
    <p:extLst>
      <p:ext uri="{BB962C8B-B14F-4D97-AF65-F5344CB8AC3E}">
        <p14:creationId xmlns:p14="http://schemas.microsoft.com/office/powerpoint/2010/main" val="55212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71691"/>
            <a:ext cx="7776864" cy="5139869"/>
          </a:xfrm>
          <a:prstGeom prst="rect">
            <a:avLst/>
          </a:prstGeom>
          <a:noFill/>
        </p:spPr>
        <p:txBody>
          <a:bodyPr wrap="square" rtlCol="0">
            <a:spAutoFit/>
          </a:bodyPr>
          <a:lstStyle/>
          <a:p>
            <a:pPr marL="109728" indent="0" algn="ctr">
              <a:buNone/>
            </a:pPr>
            <a:r>
              <a:rPr lang="en-JM" sz="4000" b="1" i="1" dirty="0">
                <a:latin typeface="Arial Rounded MT Bold" panose="020F0704030504030204" pitchFamily="34" charset="0"/>
              </a:rPr>
              <a:t>So then, as stewards</a:t>
            </a:r>
            <a:r>
              <a:rPr lang="en-JM" sz="4000" b="1" i="1" dirty="0"/>
              <a:t>:</a:t>
            </a:r>
          </a:p>
          <a:p>
            <a:pPr marL="109728" indent="0" algn="ctr">
              <a:buNone/>
            </a:pPr>
            <a:endParaRPr lang="en-JM" sz="2800" b="1" i="1" dirty="0"/>
          </a:p>
          <a:p>
            <a:pPr marL="681228" indent="-5715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What has God left us in charge of?</a:t>
            </a:r>
          </a:p>
          <a:p>
            <a:pPr marL="109728" indent="0">
              <a:buNone/>
            </a:pPr>
            <a:r>
              <a:rPr lang="en-JM" sz="3200" b="1"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 Does it have a unique identity – a brand?</a:t>
            </a:r>
          </a:p>
          <a:p>
            <a:r>
              <a:rPr lang="en-JM" sz="3200" b="1"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How should we model it? Promote it?</a:t>
            </a:r>
          </a:p>
          <a:p>
            <a:r>
              <a:rPr lang="en-JM" sz="3200" b="1"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 When, and to whom, do we pass it on?</a:t>
            </a:r>
          </a:p>
          <a:p>
            <a:r>
              <a:rPr lang="en-JM"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6695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7632848" cy="5544616"/>
          </a:xfrm>
        </p:spPr>
        <p:txBody>
          <a:bodyPr>
            <a:normAutofit/>
          </a:bodyPr>
          <a:lstStyle/>
          <a:p>
            <a:pPr marL="571500" lvl="0" indent="-571500">
              <a:spcBef>
                <a:spcPts val="0"/>
              </a:spcBef>
              <a:buClrTx/>
              <a:buSzTx/>
              <a:buFont typeface="Arial" panose="020B0604020202020204" pitchFamily="34" charset="0"/>
              <a:buChar char="•"/>
            </a:pPr>
            <a:r>
              <a:rPr lang="en-JM" sz="3200" b="1" i="1" dirty="0">
                <a:solidFill>
                  <a:prstClr val="black"/>
                </a:solidFill>
                <a:latin typeface="Times New Roman" panose="02020603050405020304" pitchFamily="18" charset="0"/>
                <a:cs typeface="Times New Roman" panose="02020603050405020304" pitchFamily="18" charset="0"/>
              </a:rPr>
              <a:t>ADVENTIST CHRISTIAN EDUCATION </a:t>
            </a:r>
            <a:r>
              <a:rPr lang="en-JM" sz="2800" b="1" dirty="0">
                <a:solidFill>
                  <a:prstClr val="black"/>
                </a:solidFill>
                <a:cs typeface="Times New Roman" panose="02020603050405020304" pitchFamily="18" charset="0"/>
              </a:rPr>
              <a:t>is defined and described by Ellen White as a unique and special entity</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Multidimensional – catering to the mental, physical &amp; spiritual domains</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Lifelong – from the womb to the tomb</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Service-oriented, not self-centred</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Leading to joy and fulfilment</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Eternal – preparing learners for the Kingdom of God</a:t>
            </a:r>
          </a:p>
          <a:p>
            <a:pPr marL="571500" lvl="0" indent="-571500" algn="r">
              <a:spcBef>
                <a:spcPts val="0"/>
              </a:spcBef>
              <a:buClrTx/>
              <a:buSzTx/>
              <a:buFont typeface="Arial" panose="020B0604020202020204" pitchFamily="34" charset="0"/>
              <a:buChar char="•"/>
            </a:pPr>
            <a:r>
              <a:rPr lang="en-JM" sz="2800" b="1" i="1" dirty="0">
                <a:solidFill>
                  <a:prstClr val="black"/>
                </a:solidFill>
                <a:latin typeface="Times New Roman" panose="02020603050405020304" pitchFamily="18" charset="0"/>
                <a:cs typeface="Times New Roman" panose="02020603050405020304" pitchFamily="18" charset="0"/>
              </a:rPr>
              <a:t>Education p.13</a:t>
            </a:r>
            <a:endParaRPr lang="en-J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7632848" cy="5544616"/>
          </a:xfrm>
        </p:spPr>
        <p:txBody>
          <a:bodyPr>
            <a:normAutofit lnSpcReduction="10000"/>
          </a:bodyPr>
          <a:lstStyle/>
          <a:p>
            <a:pPr marL="571500" lvl="0" indent="-571500">
              <a:spcBef>
                <a:spcPts val="0"/>
              </a:spcBef>
              <a:buClrTx/>
              <a:buSzTx/>
              <a:buFont typeface="Arial" panose="020B0604020202020204" pitchFamily="34" charset="0"/>
              <a:buChar char="•"/>
            </a:pPr>
            <a:endParaRPr lang="en-JM" sz="2800" b="1" dirty="0">
              <a:solidFill>
                <a:prstClr val="black"/>
              </a:solidFill>
              <a:cs typeface="Times New Roman" panose="02020603050405020304" pitchFamily="18" charset="0"/>
            </a:endParaRP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It must be shared intentionally, carefully, using the best methods and at every period of the student’s life</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Deut. 6: 7</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It must be modelled by teachers who take their example from Jesus because students best learn by example.</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Education p.41</a:t>
            </a:r>
          </a:p>
          <a:p>
            <a:pPr marL="571500" lvl="0" indent="-571500">
              <a:spcBef>
                <a:spcPts val="0"/>
              </a:spcBef>
              <a:buClrTx/>
              <a:buSzTx/>
              <a:buFont typeface="Arial" panose="020B0604020202020204" pitchFamily="34" charset="0"/>
              <a:buChar char="•"/>
            </a:pPr>
            <a:r>
              <a:rPr lang="en-JM" sz="2800" b="1" dirty="0">
                <a:solidFill>
                  <a:prstClr val="black"/>
                </a:solidFill>
                <a:cs typeface="Times New Roman" panose="02020603050405020304" pitchFamily="18" charset="0"/>
              </a:rPr>
              <a:t>Its most important source is the word of God – the Living Word as found in the written word</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Education p. 123 - 124</a:t>
            </a:r>
            <a:endParaRPr lang="en-JM"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8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7632848" cy="5112568"/>
          </a:xfrm>
        </p:spPr>
        <p:txBody>
          <a:bodyPr>
            <a:normAutofit fontScale="92500" lnSpcReduction="10000"/>
          </a:bodyPr>
          <a:lstStyle/>
          <a:p>
            <a:pPr marL="571500" lvl="0" indent="-571500">
              <a:spcBef>
                <a:spcPts val="0"/>
              </a:spcBef>
              <a:buClrTx/>
              <a:buSzTx/>
              <a:buFont typeface="Arial" panose="020B0604020202020204" pitchFamily="34" charset="0"/>
              <a:buChar char="•"/>
            </a:pPr>
            <a:r>
              <a:rPr lang="en-JM" sz="3200" b="1" dirty="0">
                <a:solidFill>
                  <a:prstClr val="black"/>
                </a:solidFill>
                <a:latin typeface="+mj-lt"/>
                <a:cs typeface="Times New Roman" panose="02020603050405020304" pitchFamily="18" charset="0"/>
              </a:rPr>
              <a:t>Manufacturers take pride in selling their prized product.</a:t>
            </a:r>
          </a:p>
          <a:p>
            <a:pPr marL="0" lvl="0" indent="0">
              <a:spcBef>
                <a:spcPts val="0"/>
              </a:spcBef>
              <a:buClrTx/>
              <a:buSzTx/>
              <a:buNone/>
            </a:pPr>
            <a:r>
              <a:rPr lang="en-JM" sz="3200" b="1" dirty="0">
                <a:solidFill>
                  <a:prstClr val="black"/>
                </a:solidFill>
                <a:latin typeface="Times New Roman" panose="02020603050405020304" pitchFamily="18" charset="0"/>
                <a:cs typeface="Times New Roman" panose="02020603050405020304" pitchFamily="18" charset="0"/>
              </a:rPr>
              <a:t> </a:t>
            </a:r>
          </a:p>
          <a:p>
            <a:pPr marL="571500" lvl="0" indent="-571500">
              <a:spcBef>
                <a:spcPts val="0"/>
              </a:spcBef>
              <a:buClrTx/>
              <a:buSzTx/>
              <a:buFont typeface="Arial" panose="020B0604020202020204" pitchFamily="34" charset="0"/>
              <a:buChar char="•"/>
            </a:pPr>
            <a:r>
              <a:rPr lang="en-JM" sz="3200" b="1" dirty="0">
                <a:solidFill>
                  <a:prstClr val="black"/>
                </a:solidFill>
                <a:latin typeface="+mj-lt"/>
                <a:cs typeface="Times New Roman" panose="02020603050405020304" pitchFamily="18" charset="0"/>
              </a:rPr>
              <a:t>They invest in it when they know that: </a:t>
            </a:r>
          </a:p>
          <a:p>
            <a:pPr marL="1348740" lvl="3" indent="-571500">
              <a:spcBef>
                <a:spcPts val="0"/>
              </a:spcBef>
              <a:buClrTx/>
              <a:buFont typeface="Arial" panose="020B0604020202020204" pitchFamily="34" charset="0"/>
              <a:buChar char="•"/>
            </a:pPr>
            <a:r>
              <a:rPr lang="en-JM" sz="3200" b="1" dirty="0">
                <a:solidFill>
                  <a:prstClr val="black"/>
                </a:solidFill>
                <a:latin typeface="Times New Roman" panose="02020603050405020304" pitchFamily="18" charset="0"/>
                <a:cs typeface="Times New Roman" panose="02020603050405020304" pitchFamily="18" charset="0"/>
              </a:rPr>
              <a:t>the quality is excellent </a:t>
            </a:r>
          </a:p>
          <a:p>
            <a:pPr marL="1348740" lvl="3" indent="-571500">
              <a:spcBef>
                <a:spcPts val="0"/>
              </a:spcBef>
              <a:buClrTx/>
              <a:buFont typeface="Arial" panose="020B0604020202020204" pitchFamily="34" charset="0"/>
              <a:buChar char="•"/>
            </a:pPr>
            <a:r>
              <a:rPr lang="en-JM" sz="3200" b="1" dirty="0">
                <a:solidFill>
                  <a:prstClr val="black"/>
                </a:solidFill>
                <a:latin typeface="Times New Roman" panose="02020603050405020304" pitchFamily="18" charset="0"/>
                <a:cs typeface="Times New Roman" panose="02020603050405020304" pitchFamily="18" charset="0"/>
              </a:rPr>
              <a:t>it is something consumers really need</a:t>
            </a:r>
          </a:p>
          <a:p>
            <a:pPr marL="1348740" lvl="3" indent="-571500">
              <a:spcBef>
                <a:spcPts val="0"/>
              </a:spcBef>
              <a:buClrTx/>
              <a:buFont typeface="Arial" panose="020B0604020202020204" pitchFamily="34" charset="0"/>
              <a:buChar char="•"/>
            </a:pPr>
            <a:r>
              <a:rPr lang="en-JM" sz="3200" b="1" dirty="0">
                <a:solidFill>
                  <a:prstClr val="black"/>
                </a:solidFill>
                <a:latin typeface="Times New Roman" panose="02020603050405020304" pitchFamily="18" charset="0"/>
                <a:cs typeface="Times New Roman" panose="02020603050405020304" pitchFamily="18" charset="0"/>
              </a:rPr>
              <a:t>it brings immense profits to both manufacturer and consumer</a:t>
            </a:r>
          </a:p>
          <a:p>
            <a:pPr marL="777240" lvl="3" indent="0">
              <a:spcBef>
                <a:spcPts val="0"/>
              </a:spcBef>
              <a:buClrTx/>
              <a:buNone/>
            </a:pPr>
            <a:r>
              <a:rPr lang="en-JM" sz="3200" b="1" i="1" dirty="0">
                <a:solidFill>
                  <a:prstClr val="black"/>
                </a:solidFill>
                <a:latin typeface="Times New Roman" panose="02020603050405020304" pitchFamily="18" charset="0"/>
                <a:cs typeface="Times New Roman" panose="02020603050405020304" pitchFamily="18" charset="0"/>
              </a:rPr>
              <a:t> THIS IS TRUE OF ADVENTIST CHRISTIAN EDUCATION</a:t>
            </a:r>
            <a:endParaRPr lang="en-JM" dirty="0"/>
          </a:p>
        </p:txBody>
      </p:sp>
    </p:spTree>
    <p:extLst>
      <p:ext uri="{BB962C8B-B14F-4D97-AF65-F5344CB8AC3E}">
        <p14:creationId xmlns:p14="http://schemas.microsoft.com/office/powerpoint/2010/main" val="347739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836712"/>
            <a:ext cx="7632848" cy="5112568"/>
          </a:xfrm>
        </p:spPr>
        <p:txBody>
          <a:bodyPr>
            <a:normAutofit lnSpcReduction="10000"/>
          </a:bodyPr>
          <a:lstStyle/>
          <a:p>
            <a:pPr marL="571500" lvl="0" indent="-571500">
              <a:spcBef>
                <a:spcPts val="0"/>
              </a:spcBef>
              <a:buClrTx/>
              <a:buSzTx/>
              <a:buFont typeface="Arial" panose="020B0604020202020204" pitchFamily="34" charset="0"/>
              <a:buChar char="•"/>
            </a:pPr>
            <a:r>
              <a:rPr lang="en-JM" sz="3200" b="1" dirty="0">
                <a:solidFill>
                  <a:prstClr val="black"/>
                </a:solidFill>
                <a:latin typeface="+mj-lt"/>
                <a:cs typeface="Times New Roman" panose="02020603050405020304" pitchFamily="18" charset="0"/>
              </a:rPr>
              <a:t>This sacred trust must be shared with our children </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Deut. 6: 7; Is. 54: 13; Ps. 145: 4</a:t>
            </a:r>
          </a:p>
          <a:p>
            <a:pPr marL="571500" lvl="0" indent="-571500" algn="r">
              <a:spcBef>
                <a:spcPts val="0"/>
              </a:spcBef>
              <a:buClrTx/>
              <a:buSzTx/>
              <a:buFont typeface="Arial" panose="020B0604020202020204" pitchFamily="34" charset="0"/>
              <a:buChar char="•"/>
            </a:pPr>
            <a:endParaRPr lang="en-JM" sz="3200" b="1" dirty="0">
              <a:solidFill>
                <a:prstClr val="black"/>
              </a:solidFill>
              <a:latin typeface="Times New Roman" panose="02020603050405020304" pitchFamily="18" charset="0"/>
              <a:cs typeface="Times New Roman" panose="02020603050405020304" pitchFamily="18" charset="0"/>
            </a:endParaRPr>
          </a:p>
          <a:p>
            <a:pPr marL="571500" lvl="0" indent="-571500">
              <a:spcBef>
                <a:spcPts val="0"/>
              </a:spcBef>
              <a:buClrTx/>
              <a:buSzTx/>
              <a:buFont typeface="Arial" panose="020B0604020202020204" pitchFamily="34" charset="0"/>
              <a:buChar char="•"/>
            </a:pPr>
            <a:r>
              <a:rPr lang="en-JM" sz="3200" b="1" dirty="0">
                <a:solidFill>
                  <a:prstClr val="black"/>
                </a:solidFill>
                <a:latin typeface="+mj-lt"/>
                <a:cs typeface="Times New Roman" panose="02020603050405020304" pitchFamily="18" charset="0"/>
              </a:rPr>
              <a:t>It must be shared at home, at school and at church</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Education p.283; 1 Sam. 1</a:t>
            </a:r>
          </a:p>
          <a:p>
            <a:pPr marL="571500" lvl="0" indent="-571500">
              <a:spcBef>
                <a:spcPts val="0"/>
              </a:spcBef>
              <a:buClrTx/>
              <a:buSzTx/>
              <a:buFont typeface="Arial" panose="020B0604020202020204" pitchFamily="34" charset="0"/>
              <a:buChar char="•"/>
            </a:pPr>
            <a:endParaRPr lang="en-JM" sz="3200" b="1" dirty="0">
              <a:solidFill>
                <a:prstClr val="black"/>
              </a:solidFill>
              <a:latin typeface="+mj-lt"/>
              <a:cs typeface="Times New Roman" panose="02020603050405020304" pitchFamily="18" charset="0"/>
            </a:endParaRPr>
          </a:p>
          <a:p>
            <a:pPr marL="571500" lvl="0" indent="-571500">
              <a:spcBef>
                <a:spcPts val="0"/>
              </a:spcBef>
              <a:buClrTx/>
              <a:buSzTx/>
              <a:buFont typeface="Arial" panose="020B0604020202020204" pitchFamily="34" charset="0"/>
              <a:buChar char="•"/>
            </a:pPr>
            <a:r>
              <a:rPr lang="en-JM" sz="3200" b="1" dirty="0">
                <a:solidFill>
                  <a:prstClr val="black"/>
                </a:solidFill>
                <a:latin typeface="+mj-lt"/>
                <a:cs typeface="Times New Roman" panose="02020603050405020304" pitchFamily="18" charset="0"/>
              </a:rPr>
              <a:t>All our children should have the opportunity for this education</a:t>
            </a:r>
          </a:p>
          <a:p>
            <a:pPr marL="571500" lvl="0" indent="-571500" algn="r">
              <a:spcBef>
                <a:spcPts val="0"/>
              </a:spcBef>
              <a:buClrTx/>
              <a:buSzTx/>
              <a:buFont typeface="Arial" panose="020B0604020202020204" pitchFamily="34" charset="0"/>
              <a:buChar char="•"/>
            </a:pPr>
            <a:r>
              <a:rPr lang="en-JM" sz="2800" b="1" dirty="0">
                <a:solidFill>
                  <a:prstClr val="black"/>
                </a:solidFill>
                <a:latin typeface="Times New Roman" panose="02020603050405020304" pitchFamily="18" charset="0"/>
                <a:cs typeface="Times New Roman" panose="02020603050405020304" pitchFamily="18" charset="0"/>
              </a:rPr>
              <a:t>Is. 54: 13  </a:t>
            </a:r>
          </a:p>
        </p:txBody>
      </p:sp>
    </p:spTree>
    <p:extLst>
      <p:ext uri="{BB962C8B-B14F-4D97-AF65-F5344CB8AC3E}">
        <p14:creationId xmlns:p14="http://schemas.microsoft.com/office/powerpoint/2010/main" val="37945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0728"/>
            <a:ext cx="7920880" cy="4525963"/>
          </a:xfrm>
        </p:spPr>
        <p:txBody>
          <a:bodyPr/>
          <a:lstStyle/>
          <a:p>
            <a:pPr marL="109728" indent="0" algn="ctr">
              <a:buNone/>
            </a:pPr>
            <a:r>
              <a:rPr lang="en-JM" sz="4000" b="1" i="1" dirty="0"/>
              <a:t>So then</a:t>
            </a:r>
          </a:p>
          <a:p>
            <a:pPr marL="109728" indent="0" algn="ctr">
              <a:buNone/>
            </a:pPr>
            <a:endParaRPr lang="en-JM" sz="4000" b="1" i="1" dirty="0"/>
          </a:p>
          <a:p>
            <a:r>
              <a:rPr lang="en-JM" sz="3600" b="1" dirty="0">
                <a:latin typeface="Times New Roman" panose="02020603050405020304" pitchFamily="18" charset="0"/>
                <a:cs typeface="Times New Roman" panose="02020603050405020304" pitchFamily="18" charset="0"/>
              </a:rPr>
              <a:t>What is so good about SDA schools? </a:t>
            </a:r>
          </a:p>
          <a:p>
            <a:pPr marL="109728" indent="0">
              <a:buNone/>
            </a:pPr>
            <a:endParaRPr lang="en-JM" sz="36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Is it worth embracing? sharing? </a:t>
            </a:r>
          </a:p>
          <a:p>
            <a:pPr marL="109728" indent="0">
              <a:buNone/>
            </a:pPr>
            <a:endParaRPr lang="en-JM" sz="36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If yes, why?</a:t>
            </a:r>
          </a:p>
          <a:p>
            <a:pPr marL="109728" indent="0">
              <a:buNone/>
            </a:pPr>
            <a:endParaRPr lang="en-JM" dirty="0"/>
          </a:p>
        </p:txBody>
      </p:sp>
    </p:spTree>
    <p:extLst>
      <p:ext uri="{BB962C8B-B14F-4D97-AF65-F5344CB8AC3E}">
        <p14:creationId xmlns:p14="http://schemas.microsoft.com/office/powerpoint/2010/main" val="184693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20880" cy="6032421"/>
          </a:xfrm>
          <a:prstGeom prst="rect">
            <a:avLst/>
          </a:prstGeom>
          <a:noFill/>
        </p:spPr>
        <p:txBody>
          <a:bodyPr wrap="square" rtlCol="0">
            <a:spAutoFit/>
          </a:bodyPr>
          <a:lstStyle/>
          <a:p>
            <a:pPr marL="742950" indent="-742950">
              <a:buAutoNum type="arabicPeriod"/>
            </a:pPr>
            <a:r>
              <a:rPr lang="en-JM" sz="3600" b="1" dirty="0"/>
              <a:t>The principles of SDA Education were evident in the life of Christ</a:t>
            </a:r>
            <a:r>
              <a:rPr lang="en-JM" sz="3200" b="1" dirty="0"/>
              <a:t>.</a:t>
            </a:r>
          </a:p>
          <a:p>
            <a:endParaRPr lang="en-JM" sz="1000" b="1" dirty="0"/>
          </a:p>
          <a:p>
            <a:r>
              <a:rPr lang="en-JM" sz="3200" b="1" i="1" dirty="0">
                <a:latin typeface="Times New Roman" panose="02020603050405020304" pitchFamily="18" charset="0"/>
                <a:cs typeface="Times New Roman" panose="02020603050405020304" pitchFamily="18" charset="0"/>
              </a:rPr>
              <a:t>St. Luke 2:52 </a:t>
            </a:r>
            <a:r>
              <a:rPr lang="en-JM" sz="3200" dirty="0">
                <a:latin typeface="Times New Roman" panose="02020603050405020304" pitchFamily="18" charset="0"/>
                <a:cs typeface="Times New Roman" panose="02020603050405020304" pitchFamily="18" charset="0"/>
              </a:rPr>
              <a:t>– Wholistic. “And Jesus increased in wisdom and stature and in favour with God and man”. Jesus experienced it Himself.</a:t>
            </a:r>
          </a:p>
          <a:p>
            <a:r>
              <a:rPr lang="en-JM" sz="3200" b="1" i="1" dirty="0">
                <a:latin typeface="Times New Roman" panose="02020603050405020304" pitchFamily="18" charset="0"/>
                <a:cs typeface="Times New Roman" panose="02020603050405020304" pitchFamily="18" charset="0"/>
              </a:rPr>
              <a:t>St. Luke 24: 27 – </a:t>
            </a:r>
            <a:r>
              <a:rPr lang="en-JM" sz="3200" dirty="0">
                <a:latin typeface="Times New Roman" panose="02020603050405020304" pitchFamily="18" charset="0"/>
                <a:cs typeface="Times New Roman" panose="02020603050405020304" pitchFamily="18" charset="0"/>
              </a:rPr>
              <a:t>Bible-</a:t>
            </a:r>
            <a:r>
              <a:rPr lang="en-JM" sz="3200" dirty="0" err="1">
                <a:latin typeface="Times New Roman" panose="02020603050405020304" pitchFamily="18" charset="0"/>
                <a:cs typeface="Times New Roman" panose="02020603050405020304" pitchFamily="18" charset="0"/>
              </a:rPr>
              <a:t>based</a:t>
            </a:r>
            <a:r>
              <a:rPr lang="en-JM" sz="3200" b="1" i="1" dirty="0" err="1">
                <a:latin typeface="Times New Roman" panose="02020603050405020304" pitchFamily="18" charset="0"/>
                <a:cs typeface="Times New Roman" panose="02020603050405020304" pitchFamily="18" charset="0"/>
              </a:rPr>
              <a:t>.“</a:t>
            </a:r>
            <a:r>
              <a:rPr lang="en-JM" sz="3200" dirty="0" err="1">
                <a:latin typeface="Times New Roman" panose="02020603050405020304" pitchFamily="18" charset="0"/>
                <a:cs typeface="Times New Roman" panose="02020603050405020304" pitchFamily="18" charset="0"/>
              </a:rPr>
              <a:t>Beginning</a:t>
            </a:r>
            <a:r>
              <a:rPr lang="en-JM" sz="3200" dirty="0">
                <a:latin typeface="Times New Roman" panose="02020603050405020304" pitchFamily="18" charset="0"/>
                <a:cs typeface="Times New Roman" panose="02020603050405020304" pitchFamily="18" charset="0"/>
              </a:rPr>
              <a:t> at Moses and the prophets, He expounded…” He used it in His ministry to His disciples</a:t>
            </a:r>
            <a:endParaRPr lang="en-JM" sz="3200" b="1" i="1" dirty="0">
              <a:latin typeface="Times New Roman" panose="02020603050405020304" pitchFamily="18" charset="0"/>
              <a:cs typeface="Times New Roman" panose="02020603050405020304" pitchFamily="18" charset="0"/>
            </a:endParaRPr>
          </a:p>
          <a:p>
            <a:endParaRPr lang="en-JM" sz="4400" b="1" dirty="0"/>
          </a:p>
        </p:txBody>
      </p:sp>
    </p:spTree>
    <p:extLst>
      <p:ext uri="{BB962C8B-B14F-4D97-AF65-F5344CB8AC3E}">
        <p14:creationId xmlns:p14="http://schemas.microsoft.com/office/powerpoint/2010/main" val="296224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7272808" cy="4801314"/>
          </a:xfrm>
          <a:prstGeom prst="rect">
            <a:avLst/>
          </a:prstGeom>
        </p:spPr>
        <p:txBody>
          <a:bodyPr wrap="square">
            <a:spAutoFit/>
          </a:bodyPr>
          <a:lstStyle/>
          <a:p>
            <a:pPr algn="ctr"/>
            <a:r>
              <a:rPr lang="en-JM" sz="3600" dirty="0">
                <a:latin typeface="Times New Roman" panose="02020603050405020304" pitchFamily="18" charset="0"/>
                <a:cs typeface="Times New Roman" panose="02020603050405020304" pitchFamily="18" charset="0"/>
              </a:rPr>
              <a:t>Greek philosopher Aristotle once said</a:t>
            </a:r>
            <a:r>
              <a:rPr lang="en-JM" sz="3600" b="1" dirty="0">
                <a:latin typeface="Times New Roman" panose="02020603050405020304" pitchFamily="18" charset="0"/>
                <a:cs typeface="Times New Roman" panose="02020603050405020304" pitchFamily="18" charset="0"/>
              </a:rPr>
              <a:t>, </a:t>
            </a:r>
            <a:endParaRPr lang="en-JM" sz="3600" dirty="0">
              <a:latin typeface="Times New Roman" panose="02020603050405020304" pitchFamily="18" charset="0"/>
              <a:cs typeface="Times New Roman" panose="02020603050405020304" pitchFamily="18" charset="0"/>
            </a:endParaRPr>
          </a:p>
          <a:p>
            <a:pPr algn="ctr"/>
            <a:r>
              <a:rPr lang="en-JM" sz="3600" b="1" dirty="0">
                <a:latin typeface="Times New Roman" panose="02020603050405020304" pitchFamily="18" charset="0"/>
                <a:cs typeface="Times New Roman" panose="02020603050405020304" pitchFamily="18" charset="0"/>
              </a:rPr>
              <a:t>“Educating the mind without educating the heart is no </a:t>
            </a:r>
            <a:endParaRPr lang="en-JM" sz="3600" dirty="0">
              <a:latin typeface="Times New Roman" panose="02020603050405020304" pitchFamily="18" charset="0"/>
              <a:cs typeface="Times New Roman" panose="02020603050405020304" pitchFamily="18" charset="0"/>
            </a:endParaRPr>
          </a:p>
          <a:p>
            <a:pPr algn="ctr"/>
            <a:r>
              <a:rPr lang="en-JM" sz="3600" b="1" dirty="0">
                <a:latin typeface="Times New Roman" panose="02020603050405020304" pitchFamily="18" charset="0"/>
                <a:cs typeface="Times New Roman" panose="02020603050405020304" pitchFamily="18" charset="0"/>
              </a:rPr>
              <a:t>education at all.” </a:t>
            </a:r>
          </a:p>
          <a:p>
            <a:pPr algn="ctr"/>
            <a:endParaRPr lang="en-JM" sz="3600" dirty="0">
              <a:latin typeface="Times New Roman" panose="02020603050405020304" pitchFamily="18" charset="0"/>
              <a:cs typeface="Times New Roman" panose="02020603050405020304" pitchFamily="18" charset="0"/>
            </a:endParaRPr>
          </a:p>
          <a:p>
            <a:pPr algn="ctr"/>
            <a:r>
              <a:rPr lang="en-JM" sz="3600" b="1" i="1" dirty="0">
                <a:latin typeface="Times New Roman" panose="02020603050405020304" pitchFamily="18" charset="0"/>
                <a:cs typeface="Times New Roman" panose="02020603050405020304" pitchFamily="18" charset="0"/>
              </a:rPr>
              <a:t>For Seventh-day Adventists, education extends even </a:t>
            </a:r>
            <a:endParaRPr lang="en-JM" sz="3600" i="1" dirty="0">
              <a:latin typeface="Times New Roman" panose="02020603050405020304" pitchFamily="18" charset="0"/>
              <a:cs typeface="Times New Roman" panose="02020603050405020304" pitchFamily="18" charset="0"/>
            </a:endParaRPr>
          </a:p>
          <a:p>
            <a:pPr algn="ctr"/>
            <a:r>
              <a:rPr lang="en-JM" sz="3600" b="1" i="1" dirty="0">
                <a:latin typeface="Times New Roman" panose="02020603050405020304" pitchFamily="18" charset="0"/>
                <a:cs typeface="Times New Roman" panose="02020603050405020304" pitchFamily="18" charset="0"/>
              </a:rPr>
              <a:t>further—it reaches the soul.</a:t>
            </a:r>
            <a:endParaRPr lang="en-JM" sz="3600" i="1" dirty="0">
              <a:latin typeface="Times New Roman" panose="02020603050405020304" pitchFamily="18" charset="0"/>
              <a:cs typeface="Times New Roman" panose="02020603050405020304" pitchFamily="18" charset="0"/>
            </a:endParaRPr>
          </a:p>
          <a:p>
            <a:r>
              <a:rPr lang="en-JM" dirty="0"/>
              <a:t> </a:t>
            </a:r>
          </a:p>
        </p:txBody>
      </p:sp>
    </p:spTree>
    <p:extLst>
      <p:ext uri="{BB962C8B-B14F-4D97-AF65-F5344CB8AC3E}">
        <p14:creationId xmlns:p14="http://schemas.microsoft.com/office/powerpoint/2010/main" val="146125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783" y="548680"/>
            <a:ext cx="8020665" cy="4770537"/>
          </a:xfrm>
          <a:prstGeom prst="rect">
            <a:avLst/>
          </a:prstGeom>
        </p:spPr>
        <p:txBody>
          <a:bodyPr wrap="square">
            <a:spAutoFit/>
          </a:bodyPr>
          <a:lstStyle/>
          <a:p>
            <a:r>
              <a:rPr lang="en-JM" sz="4000" b="1" dirty="0"/>
              <a:t>2. 	</a:t>
            </a:r>
            <a:r>
              <a:rPr lang="en-JM" sz="3600" b="1" dirty="0"/>
              <a:t>Workers demonstrate active   </a:t>
            </a:r>
          </a:p>
          <a:p>
            <a:r>
              <a:rPr lang="en-JM" sz="3600" b="1" dirty="0"/>
              <a:t>      LOVE for each Child.</a:t>
            </a:r>
          </a:p>
          <a:p>
            <a:pPr algn="ctr"/>
            <a:endParaRPr lang="en-JM" dirty="0"/>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SDA Christian teachers/workers don't go into education to make money. </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They enter the profession because of their passion for children and youth.</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It is a mission to bond with students and  help them achieve their greatest potential  </a:t>
            </a:r>
          </a:p>
          <a:p>
            <a:r>
              <a:rPr lang="en-JM" dirty="0"/>
              <a:t> </a:t>
            </a:r>
          </a:p>
        </p:txBody>
      </p:sp>
    </p:spTree>
    <p:extLst>
      <p:ext uri="{BB962C8B-B14F-4D97-AF65-F5344CB8AC3E}">
        <p14:creationId xmlns:p14="http://schemas.microsoft.com/office/powerpoint/2010/main" val="390243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836712"/>
            <a:ext cx="7848872" cy="5400600"/>
          </a:xfrm>
        </p:spPr>
        <p:txBody>
          <a:bodyPr>
            <a:normAutofit/>
          </a:bodyPr>
          <a:lstStyle/>
          <a:p>
            <a:r>
              <a:rPr lang="en-JM" sz="3600" dirty="0">
                <a:latin typeface="Times New Roman" panose="02020603050405020304" pitchFamily="18" charset="0"/>
                <a:cs typeface="Times New Roman" panose="02020603050405020304" pitchFamily="18" charset="0"/>
              </a:rPr>
              <a:t>They cherish their roles as surrogate parents  </a:t>
            </a:r>
          </a:p>
          <a:p>
            <a:r>
              <a:rPr lang="en-JM" sz="3600" dirty="0">
                <a:latin typeface="Times New Roman" panose="02020603050405020304" pitchFamily="18" charset="0"/>
                <a:cs typeface="Times New Roman" panose="02020603050405020304" pitchFamily="18" charset="0"/>
              </a:rPr>
              <a:t>They revel in every opportunity to lovingly guide the students' character development. </a:t>
            </a:r>
            <a:endParaRPr lang="en-JM" sz="3600" b="1" dirty="0">
              <a:latin typeface="Times New Roman" panose="02020603050405020304" pitchFamily="18" charset="0"/>
              <a:cs typeface="Times New Roman" panose="02020603050405020304" pitchFamily="18" charset="0"/>
            </a:endParaRPr>
          </a:p>
          <a:p>
            <a:r>
              <a:rPr lang="en-JM" sz="3600" dirty="0">
                <a:latin typeface="Times New Roman" panose="02020603050405020304" pitchFamily="18" charset="0"/>
                <a:cs typeface="Times New Roman" panose="02020603050405020304" pitchFamily="18" charset="0"/>
              </a:rPr>
              <a:t>They seek to follow Jesus, remembering that He said, “As the Father hah sent Me, so send I you”</a:t>
            </a:r>
          </a:p>
        </p:txBody>
      </p:sp>
    </p:spTree>
    <p:extLst>
      <p:ext uri="{BB962C8B-B14F-4D97-AF65-F5344CB8AC3E}">
        <p14:creationId xmlns:p14="http://schemas.microsoft.com/office/powerpoint/2010/main" val="18256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80728"/>
            <a:ext cx="7632848" cy="4678204"/>
          </a:xfrm>
          <a:prstGeom prst="rect">
            <a:avLst/>
          </a:prstGeom>
        </p:spPr>
        <p:txBody>
          <a:bodyPr wrap="square">
            <a:spAutoFit/>
          </a:bodyPr>
          <a:lstStyle/>
          <a:p>
            <a:pPr algn="ctr"/>
            <a:r>
              <a:rPr lang="en-JM" sz="4000" dirty="0">
                <a:latin typeface="Times New Roman" panose="02020603050405020304" pitchFamily="18" charset="0"/>
                <a:cs typeface="Times New Roman" panose="02020603050405020304" pitchFamily="18" charset="0"/>
              </a:rPr>
              <a:t>Parents should therefore be comforted by the thought that their child/ren will be under the moment-by-moment influence of </a:t>
            </a:r>
            <a:r>
              <a:rPr lang="en-JM" sz="4000" i="1" dirty="0">
                <a:latin typeface="Times New Roman" panose="02020603050405020304" pitchFamily="18" charset="0"/>
                <a:cs typeface="Times New Roman" panose="02020603050405020304" pitchFamily="18" charset="0"/>
              </a:rPr>
              <a:t>dedicated servants of the Lord </a:t>
            </a:r>
            <a:r>
              <a:rPr lang="en-JM" sz="4000" dirty="0">
                <a:latin typeface="Times New Roman" panose="02020603050405020304" pitchFamily="18" charset="0"/>
                <a:cs typeface="Times New Roman" panose="02020603050405020304" pitchFamily="18" charset="0"/>
              </a:rPr>
              <a:t>who share their beliefs and who see each child as a candidate for eternal life. </a:t>
            </a:r>
          </a:p>
          <a:p>
            <a:r>
              <a:rPr lang="en-JM" dirty="0"/>
              <a:t> </a:t>
            </a:r>
          </a:p>
        </p:txBody>
      </p:sp>
    </p:spTree>
    <p:extLst>
      <p:ext uri="{BB962C8B-B14F-4D97-AF65-F5344CB8AC3E}">
        <p14:creationId xmlns:p14="http://schemas.microsoft.com/office/powerpoint/2010/main" val="18580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920880" cy="5632311"/>
          </a:xfrm>
          <a:prstGeom prst="rect">
            <a:avLst/>
          </a:prstGeom>
        </p:spPr>
        <p:txBody>
          <a:bodyPr wrap="square">
            <a:spAutoFit/>
          </a:bodyPr>
          <a:lstStyle/>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Students catch that signal quickly and respond positively to it. </a:t>
            </a: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This brand of nurturing and accepting love will liberate each child to learn and grow in Jesus. </a:t>
            </a:r>
          </a:p>
          <a:p>
            <a:pPr marL="571500" indent="-571500">
              <a:buFont typeface="Arial" panose="020B0604020202020204" pitchFamily="34" charset="0"/>
              <a:buChar char="•"/>
            </a:pPr>
            <a:r>
              <a:rPr lang="en-JM" sz="3600" i="1" dirty="0">
                <a:latin typeface="Times New Roman" panose="02020603050405020304" pitchFamily="18" charset="0"/>
                <a:cs typeface="Times New Roman" panose="02020603050405020304" pitchFamily="18" charset="0"/>
              </a:rPr>
              <a:t>This is the very essence of a SDA school </a:t>
            </a: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Any Christian parent should want his/her child to be nurtured in this kind of environment.</a:t>
            </a:r>
          </a:p>
        </p:txBody>
      </p:sp>
    </p:spTree>
    <p:extLst>
      <p:ext uri="{BB962C8B-B14F-4D97-AF65-F5344CB8AC3E}">
        <p14:creationId xmlns:p14="http://schemas.microsoft.com/office/powerpoint/2010/main" val="3505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848872" cy="5355312"/>
          </a:xfrm>
          <a:prstGeom prst="rect">
            <a:avLst/>
          </a:prstGeom>
        </p:spPr>
        <p:txBody>
          <a:bodyPr wrap="square">
            <a:spAutoFit/>
          </a:bodyPr>
          <a:lstStyle/>
          <a:p>
            <a:r>
              <a:rPr lang="en-JM" sz="4000" b="1" dirty="0"/>
              <a:t>3. </a:t>
            </a:r>
            <a:r>
              <a:rPr lang="en-JM" sz="3600" b="1" dirty="0"/>
              <a:t>The Bible is taught (not just religious education)</a:t>
            </a:r>
          </a:p>
          <a:p>
            <a:endParaRPr lang="en-JM" sz="1000" dirty="0"/>
          </a:p>
          <a:p>
            <a:pPr marL="457200" indent="-457200">
              <a:buFont typeface="Wingdings" panose="05000000000000000000" pitchFamily="2" charset="2"/>
              <a:buChar char="Ø"/>
            </a:pPr>
            <a:r>
              <a:rPr lang="en-JM" sz="3200" dirty="0">
                <a:latin typeface="Times New Roman" panose="02020603050405020304" pitchFamily="18" charset="0"/>
                <a:cs typeface="Times New Roman" panose="02020603050405020304" pitchFamily="18" charset="0"/>
              </a:rPr>
              <a:t>Bible, as a subject is taught every day. </a:t>
            </a:r>
          </a:p>
          <a:p>
            <a:pPr marL="457200" indent="-457200">
              <a:buFont typeface="Wingdings" panose="05000000000000000000" pitchFamily="2" charset="2"/>
              <a:buChar char="Ø"/>
            </a:pPr>
            <a:r>
              <a:rPr lang="en-JM" sz="3200" dirty="0">
                <a:latin typeface="Times New Roman" panose="02020603050405020304" pitchFamily="18" charset="0"/>
                <a:cs typeface="Times New Roman" panose="02020603050405020304" pitchFamily="18" charset="0"/>
              </a:rPr>
              <a:t>Biblical principles are woven into every subject (integration of faith and learning)</a:t>
            </a:r>
          </a:p>
          <a:p>
            <a:pPr marL="457200" indent="-457200">
              <a:buFont typeface="Wingdings" panose="05000000000000000000" pitchFamily="2" charset="2"/>
              <a:buChar char="Ø"/>
            </a:pPr>
            <a:r>
              <a:rPr lang="en-JM" sz="3200" dirty="0">
                <a:latin typeface="Times New Roman" panose="02020603050405020304" pitchFamily="18" charset="0"/>
                <a:cs typeface="Times New Roman" panose="02020603050405020304" pitchFamily="18" charset="0"/>
              </a:rPr>
              <a:t>Teachers/chaplains/counsellors model biblical principles daily </a:t>
            </a:r>
          </a:p>
          <a:p>
            <a:pPr marL="457200" indent="-457200">
              <a:buFont typeface="Wingdings" panose="05000000000000000000" pitchFamily="2" charset="2"/>
              <a:buChar char="Ø"/>
            </a:pPr>
            <a:r>
              <a:rPr lang="en-JM" sz="3200" dirty="0">
                <a:latin typeface="Times New Roman" panose="02020603050405020304" pitchFamily="18" charset="0"/>
                <a:cs typeface="Times New Roman" panose="02020603050405020304" pitchFamily="18" charset="0"/>
              </a:rPr>
              <a:t>Special Bile classes are held for those who are seeking and have not fully committed to Christ </a:t>
            </a:r>
          </a:p>
        </p:txBody>
      </p:sp>
    </p:spTree>
    <p:extLst>
      <p:ext uri="{BB962C8B-B14F-4D97-AF65-F5344CB8AC3E}">
        <p14:creationId xmlns:p14="http://schemas.microsoft.com/office/powerpoint/2010/main" val="414994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7632848" cy="5124480"/>
          </a:xfrm>
          <a:prstGeom prst="rect">
            <a:avLst/>
          </a:prstGeom>
        </p:spPr>
        <p:txBody>
          <a:bodyPr wrap="square">
            <a:spAutoFit/>
          </a:bodyPr>
          <a:lstStyle/>
          <a:p>
            <a:r>
              <a:rPr lang="en-JM" sz="3200" b="1" dirty="0"/>
              <a:t>The Word of God is a superb educational resource because: </a:t>
            </a:r>
          </a:p>
          <a:p>
            <a:endParaRPr lang="en-JM" sz="11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the Holy Spirit works through every page of it. </a:t>
            </a: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This is a "divine-human encounter" each child must experience. </a:t>
            </a: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It gives an infallible guideline for interpreting science and the mysteries of life</a:t>
            </a:r>
          </a:p>
        </p:txBody>
      </p:sp>
    </p:spTree>
    <p:extLst>
      <p:ext uri="{BB962C8B-B14F-4D97-AF65-F5344CB8AC3E}">
        <p14:creationId xmlns:p14="http://schemas.microsoft.com/office/powerpoint/2010/main" val="265606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46695"/>
            <a:ext cx="7848872" cy="4770537"/>
          </a:xfrm>
          <a:prstGeom prst="rect">
            <a:avLst/>
          </a:prstGeom>
        </p:spPr>
        <p:txBody>
          <a:bodyPr wrap="square">
            <a:spAutoFit/>
          </a:bodyPr>
          <a:lstStyle/>
          <a:p>
            <a:r>
              <a:rPr lang="en-JM" sz="3200" b="1" dirty="0"/>
              <a:t>Through Bible classes, days &amp; weeks of prayer, general worship sessions, clubs, school days, Bible studies, and community services, the children get a glimpse of the true character of God and</a:t>
            </a:r>
          </a:p>
          <a:p>
            <a:pPr marL="1371600" lvl="2" indent="-457200">
              <a:buFont typeface="Arial" panose="020B0604020202020204" pitchFamily="34" charset="0"/>
              <a:buChar char="•"/>
            </a:pPr>
            <a:r>
              <a:rPr lang="en-JM" sz="2800" b="1" i="1" dirty="0"/>
              <a:t>see Jesus for themselves</a:t>
            </a:r>
          </a:p>
          <a:p>
            <a:pPr marL="1485900" lvl="2" indent="-571500">
              <a:buFont typeface="Arial" panose="020B0604020202020204" pitchFamily="34" charset="0"/>
              <a:buChar char="•"/>
            </a:pPr>
            <a:r>
              <a:rPr lang="en-JM" sz="2800" b="1" i="1" dirty="0"/>
              <a:t>learn to trust Him</a:t>
            </a:r>
          </a:p>
          <a:p>
            <a:pPr marL="1485900" lvl="2" indent="-571500">
              <a:buFont typeface="Arial" panose="020B0604020202020204" pitchFamily="34" charset="0"/>
              <a:buChar char="•"/>
            </a:pPr>
            <a:r>
              <a:rPr lang="en-JM" sz="2800" b="1" i="1" dirty="0"/>
              <a:t>commit their young lives to their Forever Friend</a:t>
            </a:r>
          </a:p>
        </p:txBody>
      </p:sp>
    </p:spTree>
    <p:extLst>
      <p:ext uri="{BB962C8B-B14F-4D97-AF65-F5344CB8AC3E}">
        <p14:creationId xmlns:p14="http://schemas.microsoft.com/office/powerpoint/2010/main" val="148881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4"/>
            <a:ext cx="7632848" cy="4832092"/>
          </a:xfrm>
          <a:prstGeom prst="rect">
            <a:avLst/>
          </a:prstGeom>
        </p:spPr>
        <p:txBody>
          <a:bodyPr wrap="square">
            <a:spAutoFit/>
          </a:bodyPr>
          <a:lstStyle/>
          <a:p>
            <a:pPr marL="571500" indent="-571500">
              <a:buFont typeface="Arial" panose="020B0604020202020204" pitchFamily="34" charset="0"/>
              <a:buChar char="•"/>
            </a:pPr>
            <a:r>
              <a:rPr lang="en-JM" sz="3600" dirty="0"/>
              <a:t>The Bible in their everyday learning experience is critical.</a:t>
            </a:r>
          </a:p>
          <a:p>
            <a:endParaRPr lang="en-JM" sz="1000" dirty="0"/>
          </a:p>
          <a:p>
            <a:pPr marL="571500" indent="-571500">
              <a:buFont typeface="Arial" panose="020B0604020202020204" pitchFamily="34" charset="0"/>
              <a:buChar char="•"/>
            </a:pPr>
            <a:r>
              <a:rPr lang="en-JM" sz="3600" dirty="0"/>
              <a:t>Only through God's Word can they rightly comprehend the age-old cosmic conflict between good and evil</a:t>
            </a:r>
          </a:p>
          <a:p>
            <a:endParaRPr lang="en-JM" sz="1000" dirty="0"/>
          </a:p>
          <a:p>
            <a:pPr marL="571500" indent="-571500">
              <a:buFont typeface="Arial" panose="020B0604020202020204" pitchFamily="34" charset="0"/>
              <a:buChar char="•"/>
            </a:pPr>
            <a:r>
              <a:rPr lang="en-JM" sz="3600" dirty="0"/>
              <a:t>And intelligently decide which side they are on. </a:t>
            </a:r>
          </a:p>
        </p:txBody>
      </p:sp>
    </p:spTree>
    <p:extLst>
      <p:ext uri="{BB962C8B-B14F-4D97-AF65-F5344CB8AC3E}">
        <p14:creationId xmlns:p14="http://schemas.microsoft.com/office/powerpoint/2010/main" val="569596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776864" cy="5509200"/>
          </a:xfrm>
          <a:prstGeom prst="rect">
            <a:avLst/>
          </a:prstGeom>
        </p:spPr>
        <p:txBody>
          <a:bodyPr wrap="square">
            <a:spAutoFit/>
          </a:bodyPr>
          <a:lstStyle/>
          <a:p>
            <a:pPr marL="571500" indent="-571500">
              <a:buFont typeface="Arial" panose="020B0604020202020204" pitchFamily="34" charset="0"/>
              <a:buChar char="•"/>
            </a:pPr>
            <a:r>
              <a:rPr lang="en-JM" sz="3200" b="1" dirty="0"/>
              <a:t>This is the education that will lead our children to know and appreciate truth, will root them in the faith, and equip them to face life’s challenges.</a:t>
            </a:r>
          </a:p>
          <a:p>
            <a:endParaRPr lang="en-JM" sz="1000" b="1" dirty="0"/>
          </a:p>
          <a:p>
            <a:endParaRPr lang="en-JM" sz="1000" b="1" dirty="0"/>
          </a:p>
          <a:p>
            <a:r>
              <a:rPr lang="en-JM" sz="3600" dirty="0"/>
              <a:t> </a:t>
            </a:r>
            <a:r>
              <a:rPr lang="en-JM" sz="3600" b="1" i="1" dirty="0">
                <a:latin typeface="Times New Roman" panose="02020603050405020304" pitchFamily="18" charset="0"/>
                <a:cs typeface="Times New Roman" panose="02020603050405020304" pitchFamily="18" charset="0"/>
              </a:rPr>
              <a:t>This is our unique brand: SDA. Christian Education.</a:t>
            </a:r>
          </a:p>
          <a:p>
            <a:endParaRPr lang="en-JM" sz="1400" b="1" i="1" dirty="0">
              <a:latin typeface="Times New Roman" panose="02020603050405020304" pitchFamily="18" charset="0"/>
              <a:cs typeface="Times New Roman" panose="02020603050405020304" pitchFamily="18" charset="0"/>
            </a:endParaRPr>
          </a:p>
          <a:p>
            <a:r>
              <a:rPr lang="en-JM" sz="3600" b="1" i="1" dirty="0">
                <a:latin typeface="Times New Roman" panose="02020603050405020304" pitchFamily="18" charset="0"/>
                <a:cs typeface="Times New Roman" panose="02020603050405020304" pitchFamily="18" charset="0"/>
              </a:rPr>
              <a:t>Isn’t it worth embracing?</a:t>
            </a:r>
          </a:p>
          <a:p>
            <a:endParaRPr lang="en-JM" sz="1400" b="1" i="1" dirty="0">
              <a:latin typeface="Times New Roman" panose="02020603050405020304" pitchFamily="18" charset="0"/>
              <a:cs typeface="Times New Roman" panose="02020603050405020304" pitchFamily="18" charset="0"/>
            </a:endParaRPr>
          </a:p>
          <a:p>
            <a:r>
              <a:rPr lang="en-JM" sz="3600" b="1" i="1" dirty="0">
                <a:latin typeface="Times New Roman" panose="02020603050405020304" pitchFamily="18" charset="0"/>
                <a:cs typeface="Times New Roman" panose="02020603050405020304" pitchFamily="18" charset="0"/>
              </a:rPr>
              <a:t>Isn’t it worth promoting?</a:t>
            </a:r>
            <a:endParaRPr lang="en-JM" sz="3600" dirty="0"/>
          </a:p>
        </p:txBody>
      </p:sp>
    </p:spTree>
    <p:extLst>
      <p:ext uri="{BB962C8B-B14F-4D97-AF65-F5344CB8AC3E}">
        <p14:creationId xmlns:p14="http://schemas.microsoft.com/office/powerpoint/2010/main" val="85165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5541"/>
            <a:ext cx="8496944" cy="5847755"/>
          </a:xfrm>
          <a:prstGeom prst="rect">
            <a:avLst/>
          </a:prstGeom>
        </p:spPr>
        <p:txBody>
          <a:bodyPr wrap="square">
            <a:spAutoFit/>
          </a:bodyPr>
          <a:lstStyle/>
          <a:p>
            <a:pPr algn="ctr"/>
            <a:r>
              <a:rPr lang="en-JM" sz="4000" b="1" dirty="0"/>
              <a:t>4. </a:t>
            </a:r>
            <a:r>
              <a:rPr lang="en-JM" sz="3600" b="1" dirty="0"/>
              <a:t>Students are inducted into the Family of God.</a:t>
            </a:r>
          </a:p>
          <a:p>
            <a:pPr algn="ctr"/>
            <a:endParaRPr lang="en-JM" sz="1000" dirty="0"/>
          </a:p>
          <a:p>
            <a:r>
              <a:rPr lang="en-JM" sz="3200" dirty="0">
                <a:latin typeface="Times New Roman" panose="02020603050405020304" pitchFamily="18" charset="0"/>
                <a:cs typeface="Times New Roman" panose="02020603050405020304" pitchFamily="18" charset="0"/>
              </a:rPr>
              <a:t>In a SDA school students will comprehend that they are members of three families on earth</a:t>
            </a:r>
          </a:p>
          <a:p>
            <a:pPr marL="1943100" lvl="3"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their own family at home</a:t>
            </a:r>
          </a:p>
          <a:p>
            <a:pPr marL="1943100" lvl="3"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their church family</a:t>
            </a:r>
          </a:p>
          <a:p>
            <a:pPr marL="1943100" lvl="3"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 school family</a:t>
            </a:r>
          </a:p>
          <a:p>
            <a:pPr lvl="3"/>
            <a:r>
              <a:rPr lang="en-JM" sz="3200" dirty="0">
                <a:latin typeface="Times New Roman" panose="02020603050405020304" pitchFamily="18" charset="0"/>
                <a:cs typeface="Times New Roman" panose="02020603050405020304" pitchFamily="18" charset="0"/>
              </a:rPr>
              <a:t>In addition they will come to realize they are part of and the emerging family of God on earth who will eventually live together in heaven</a:t>
            </a:r>
            <a:r>
              <a:rPr lang="en-JM" sz="3200" b="1" dirty="0">
                <a:latin typeface="Times New Roman" panose="02020603050405020304" pitchFamily="18" charset="0"/>
                <a:cs typeface="Times New Roman" panose="02020603050405020304" pitchFamily="18" charset="0"/>
              </a:rPr>
              <a:t>. </a:t>
            </a:r>
            <a:endParaRPr lang="en-J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82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798959"/>
            <a:ext cx="6408711" cy="5078313"/>
          </a:xfrm>
          <a:prstGeom prst="rect">
            <a:avLst/>
          </a:prstGeom>
        </p:spPr>
        <p:txBody>
          <a:bodyPr wrap="square">
            <a:spAutoFit/>
          </a:bodyPr>
          <a:lstStyle/>
          <a:p>
            <a:pPr algn="ctr"/>
            <a:r>
              <a:rPr lang="en-US" sz="3600" b="1" dirty="0">
                <a:cs typeface="Malayalam MN"/>
              </a:rPr>
              <a:t>“The primary aim of Adventist education in the school, the home, and the church is </a:t>
            </a:r>
            <a:r>
              <a:rPr lang="en-US" sz="3600" b="1" u="sng" dirty="0">
                <a:cs typeface="Malayalam MN"/>
              </a:rPr>
              <a:t>RESTORATION</a:t>
            </a:r>
            <a:r>
              <a:rPr lang="en-US" sz="3600" b="1" dirty="0">
                <a:cs typeface="Malayalam MN"/>
              </a:rPr>
              <a:t> - to lead children into a saving relationship with Jesus Christ.” </a:t>
            </a:r>
          </a:p>
          <a:p>
            <a:pPr algn="ctr"/>
            <a:r>
              <a:rPr lang="en-US" sz="3600" b="1" dirty="0">
                <a:cs typeface="Malayalam MN"/>
              </a:rPr>
              <a:t>Dr. George Knight</a:t>
            </a:r>
          </a:p>
          <a:p>
            <a:pPr algn="ctr"/>
            <a:endParaRPr lang="en-US" sz="800" b="1" dirty="0">
              <a:cs typeface="Malayalam MN"/>
            </a:endParaRPr>
          </a:p>
          <a:p>
            <a:pPr algn="ctr"/>
            <a:r>
              <a:rPr lang="en-US" sz="2800" b="1" dirty="0">
                <a:cs typeface="Malayalam MN"/>
              </a:rPr>
              <a:t>”</a:t>
            </a:r>
          </a:p>
        </p:txBody>
      </p:sp>
      <p:pic>
        <p:nvPicPr>
          <p:cNvPr id="3" name="Picture 2" descr="Jesus helping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636423" cy="568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13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920880" cy="4801314"/>
          </a:xfrm>
          <a:prstGeom prst="rect">
            <a:avLst/>
          </a:prstGeom>
        </p:spPr>
        <p:txBody>
          <a:bodyPr wrap="square">
            <a:spAutoFit/>
          </a:bodyPr>
          <a:lstStyle/>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Learning to respect and cherish each of these families is an important part of their SDA Christian education. </a:t>
            </a:r>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Students also learn that they are privileged to carry the good news of Christ's gospel and partner with God in extending His spiritual kingdom on earth.</a:t>
            </a:r>
          </a:p>
          <a:p>
            <a:r>
              <a:rPr lang="en-JM" dirty="0"/>
              <a:t> </a:t>
            </a:r>
          </a:p>
        </p:txBody>
      </p:sp>
    </p:spTree>
    <p:extLst>
      <p:ext uri="{BB962C8B-B14F-4D97-AF65-F5344CB8AC3E}">
        <p14:creationId xmlns:p14="http://schemas.microsoft.com/office/powerpoint/2010/main" val="4244677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776864" cy="6155531"/>
          </a:xfrm>
          <a:prstGeom prst="rect">
            <a:avLst/>
          </a:prstGeom>
        </p:spPr>
        <p:txBody>
          <a:bodyPr wrap="square">
            <a:spAutoFit/>
          </a:bodyPr>
          <a:lstStyle/>
          <a:p>
            <a:endParaRPr lang="en-JM" sz="10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They come to treasure being part of a family with a host of adults who will "be there" for them. Young people need that back up. </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When they reach the point of decision they choose to take their place in the family through baptism</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Parents and “school parents” rejoice with them when they make that big life’s commitment</a:t>
            </a:r>
          </a:p>
          <a:p>
            <a:pPr marL="571500" indent="-571500">
              <a:buFont typeface="Arial" panose="020B0604020202020204" pitchFamily="34" charset="0"/>
              <a:buChar char="•"/>
            </a:pPr>
            <a:endParaRPr lang="en-JM" sz="3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JM"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2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560840" cy="5509200"/>
          </a:xfrm>
          <a:prstGeom prst="rect">
            <a:avLst/>
          </a:prstGeom>
        </p:spPr>
        <p:txBody>
          <a:bodyPr wrap="square">
            <a:spAutoFit/>
          </a:bodyPr>
          <a:lstStyle/>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Having made their commitment, they learn to be active, practising members, participating in local church outreach and service programmes</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At school, these service opportunities are a natural part of their co-curricular activities, as teachers and students share these activities together</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What a natural and practical way to teach leadership, witnessing, and service—by actually doing! </a:t>
            </a:r>
          </a:p>
        </p:txBody>
      </p:sp>
    </p:spTree>
    <p:extLst>
      <p:ext uri="{BB962C8B-B14F-4D97-AF65-F5344CB8AC3E}">
        <p14:creationId xmlns:p14="http://schemas.microsoft.com/office/powerpoint/2010/main" val="1795796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20880" cy="5786199"/>
          </a:xfrm>
          <a:prstGeom prst="rect">
            <a:avLst/>
          </a:prstGeom>
        </p:spPr>
        <p:txBody>
          <a:bodyPr wrap="square">
            <a:spAutoFit/>
          </a:bodyPr>
          <a:lstStyle/>
          <a:p>
            <a:pPr marL="742950" indent="-742950" algn="ctr">
              <a:buAutoNum type="arabicPeriod" startAt="5"/>
            </a:pPr>
            <a:r>
              <a:rPr lang="en-JM" sz="3600" b="1" dirty="0"/>
              <a:t>The home-school-church partnership, which will keep the children in "one world”, is of great importance</a:t>
            </a:r>
          </a:p>
          <a:p>
            <a:endParaRPr lang="en-JM" sz="1000" b="1" dirty="0"/>
          </a:p>
          <a:p>
            <a:pPr marL="571500" indent="-571500">
              <a:buFont typeface="Arial" panose="020B0604020202020204" pitchFamily="34" charset="0"/>
              <a:buChar char="•"/>
            </a:pPr>
            <a:r>
              <a:rPr lang="en-JM" sz="3600" dirty="0">
                <a:latin typeface="Times New Roman" panose="02020603050405020304" pitchFamily="18" charset="0"/>
                <a:cs typeface="Times New Roman" panose="02020603050405020304" pitchFamily="18" charset="0"/>
              </a:rPr>
              <a:t>Christian psychologists are concerned that so many Christian children and youth are living in three incongruent worlds—home, school, and congregation—each with its own values, lifestyle, and demands. </a:t>
            </a:r>
          </a:p>
        </p:txBody>
      </p:sp>
    </p:spTree>
    <p:extLst>
      <p:ext uri="{BB962C8B-B14F-4D97-AF65-F5344CB8AC3E}">
        <p14:creationId xmlns:p14="http://schemas.microsoft.com/office/powerpoint/2010/main" val="261179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873707" cy="5293757"/>
          </a:xfrm>
          <a:prstGeom prst="rect">
            <a:avLst/>
          </a:prstGeom>
        </p:spPr>
        <p:txBody>
          <a:bodyPr wrap="square">
            <a:spAutoFit/>
          </a:bodyPr>
          <a:lstStyle/>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This often causes confusion, depression, and loss of personal focus.</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To simplify their lives, young people often abandon  home and church influences for their media-saturated peer group</a:t>
            </a:r>
          </a:p>
          <a:p>
            <a:pPr marL="571500" indent="-5715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Though not usually seen as outright apostasy, it is a destructive trend.  As parents and guardians, we need to make every sacrifice to reconcile the three worlds and anchor them in "the fold." </a:t>
            </a:r>
          </a:p>
          <a:p>
            <a:r>
              <a:rPr lang="en-JM" dirty="0"/>
              <a:t> </a:t>
            </a:r>
          </a:p>
        </p:txBody>
      </p:sp>
    </p:spTree>
    <p:extLst>
      <p:ext uri="{BB962C8B-B14F-4D97-AF65-F5344CB8AC3E}">
        <p14:creationId xmlns:p14="http://schemas.microsoft.com/office/powerpoint/2010/main" val="3764448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920880" cy="5539978"/>
          </a:xfrm>
          <a:prstGeom prst="rect">
            <a:avLst/>
          </a:prstGeom>
        </p:spPr>
        <p:txBody>
          <a:bodyPr wrap="square">
            <a:spAutoFit/>
          </a:bodyPr>
          <a:lstStyle/>
          <a:p>
            <a:pPr algn="ctr"/>
            <a:r>
              <a:rPr lang="en-JM" sz="4000" b="1" dirty="0"/>
              <a:t>6. Divine inspiration is the driving force.</a:t>
            </a:r>
          </a:p>
          <a:p>
            <a:pPr algn="ctr"/>
            <a:endParaRPr lang="en-JM" sz="1000" b="1" dirty="0"/>
          </a:p>
          <a:p>
            <a:r>
              <a:rPr lang="en-JM" sz="3600" b="1" dirty="0">
                <a:latin typeface="Times New Roman" panose="02020603050405020304" pitchFamily="18" charset="0"/>
                <a:cs typeface="Times New Roman" panose="02020603050405020304" pitchFamily="18" charset="0"/>
              </a:rPr>
              <a:t> </a:t>
            </a:r>
            <a:r>
              <a:rPr lang="en-JM" sz="3600" dirty="0">
                <a:latin typeface="Times New Roman" panose="02020603050405020304" pitchFamily="18" charset="0"/>
                <a:cs typeface="Times New Roman" panose="02020603050405020304" pitchFamily="18" charset="0"/>
              </a:rPr>
              <a:t>"Something better" is the watchword of true SDA Christian education:</a:t>
            </a:r>
          </a:p>
          <a:p>
            <a:pPr marL="457200" indent="-4572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This is achieved through the combination of inspiration and information.</a:t>
            </a:r>
          </a:p>
          <a:p>
            <a:pPr marL="457200" indent="-457200">
              <a:buFont typeface="Arial" panose="020B0604020202020204" pitchFamily="34" charset="0"/>
              <a:buChar char="•"/>
            </a:pPr>
            <a:r>
              <a:rPr lang="en-JM" sz="3200" dirty="0">
                <a:latin typeface="Times New Roman" panose="02020603050405020304" pitchFamily="18" charset="0"/>
                <a:cs typeface="Times New Roman" panose="02020603050405020304" pitchFamily="18" charset="0"/>
              </a:rPr>
              <a:t>The Bible, the prophetic guidance of Ellen White and other inspired writers must be combined with keeping our own hearts open to the Holy Spirit’s leading</a:t>
            </a:r>
          </a:p>
        </p:txBody>
      </p:sp>
    </p:spTree>
    <p:extLst>
      <p:ext uri="{BB962C8B-B14F-4D97-AF65-F5344CB8AC3E}">
        <p14:creationId xmlns:p14="http://schemas.microsoft.com/office/powerpoint/2010/main" val="149164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7776864" cy="5663089"/>
          </a:xfrm>
          <a:prstGeom prst="rect">
            <a:avLst/>
          </a:prstGeom>
        </p:spPr>
        <p:txBody>
          <a:bodyPr wrap="square">
            <a:spAutoFit/>
          </a:bodyPr>
          <a:lstStyle/>
          <a:p>
            <a:pPr marL="571500" indent="-5715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What is truly important in education is more often caught than taught. Some call it "the hidden curriculum.</a:t>
            </a:r>
          </a:p>
          <a:p>
            <a:r>
              <a:rPr lang="en-JM" sz="3200" b="1" dirty="0">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Every aspect of the SDA school's programme is calculated to make life's highest ideals irresistible, to build Christian character. </a:t>
            </a:r>
          </a:p>
          <a:p>
            <a:endParaRPr lang="en-JM" sz="10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The classes, the assemblies, and the co-curricular activities—all will likely inspire children to aim high.</a:t>
            </a:r>
          </a:p>
        </p:txBody>
      </p:sp>
    </p:spTree>
    <p:extLst>
      <p:ext uri="{BB962C8B-B14F-4D97-AF65-F5344CB8AC3E}">
        <p14:creationId xmlns:p14="http://schemas.microsoft.com/office/powerpoint/2010/main" val="3404284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848872" cy="5909310"/>
          </a:xfrm>
          <a:prstGeom prst="rect">
            <a:avLst/>
          </a:prstGeom>
        </p:spPr>
        <p:txBody>
          <a:bodyPr wrap="square">
            <a:spAutoFit/>
          </a:bodyPr>
          <a:lstStyle/>
          <a:p>
            <a:r>
              <a:rPr lang="en-JM" sz="3600" b="1" dirty="0">
                <a:latin typeface="Times New Roman" panose="02020603050405020304" pitchFamily="18" charset="0"/>
                <a:cs typeface="Times New Roman" panose="02020603050405020304" pitchFamily="18" charset="0"/>
              </a:rPr>
              <a:t>Here's where a SDA Christian teacher is an incalculable treasure:</a:t>
            </a:r>
          </a:p>
          <a:p>
            <a:pPr>
              <a:lnSpc>
                <a:spcPct val="150000"/>
              </a:lnSpc>
            </a:pPr>
            <a:r>
              <a:rPr lang="en-JM" sz="3600" b="1" dirty="0">
                <a:latin typeface="Times New Roman" panose="02020603050405020304" pitchFamily="18" charset="0"/>
                <a:cs typeface="Times New Roman" panose="02020603050405020304" pitchFamily="18" charset="0"/>
              </a:rPr>
              <a:t>In this critical hero-worshiping developmental stage, children look for someone to help them form their value system and goals. It is often a favourite teacher who inspires them.</a:t>
            </a:r>
          </a:p>
          <a:p>
            <a:r>
              <a:rPr lang="en-JM"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508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54362"/>
            <a:ext cx="7776864" cy="4862870"/>
          </a:xfrm>
          <a:prstGeom prst="rect">
            <a:avLst/>
          </a:prstGeom>
        </p:spPr>
        <p:txBody>
          <a:bodyPr wrap="square">
            <a:spAutoFit/>
          </a:bodyPr>
          <a:lstStyle/>
          <a:p>
            <a:pPr algn="ctr"/>
            <a:r>
              <a:rPr lang="en-JM" sz="4000" dirty="0"/>
              <a:t>7. </a:t>
            </a:r>
            <a:r>
              <a:rPr lang="en-JM" sz="3200" b="1" dirty="0"/>
              <a:t>Each Student will get a Good, Sound Education</a:t>
            </a:r>
          </a:p>
          <a:p>
            <a:pPr algn="ctr"/>
            <a:r>
              <a:rPr lang="en-JM" sz="1400" dirty="0"/>
              <a:t>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Adventist teachers have consistent training programmes to meet rigorous preparatory standards in subject matter and pedagogy.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They also receive instruction in church doctrines, child/youth evangelism and other biblical principles. </a:t>
            </a:r>
          </a:p>
        </p:txBody>
      </p:sp>
    </p:spTree>
    <p:extLst>
      <p:ext uri="{BB962C8B-B14F-4D97-AF65-F5344CB8AC3E}">
        <p14:creationId xmlns:p14="http://schemas.microsoft.com/office/powerpoint/2010/main" val="356487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776864" cy="6001643"/>
          </a:xfrm>
          <a:prstGeom prst="rect">
            <a:avLst/>
          </a:prstGeom>
        </p:spPr>
        <p:txBody>
          <a:bodyPr wrap="square">
            <a:spAutoFit/>
          </a:bodyPr>
          <a:lstStyle/>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In recognition of this unique role, the Seventh-day  Adventist Church commissions its teachers as "Ministers of Education."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They are taught to be keenly sensitive to the psychological climate of learning in the classroom, and to help each child learn in their own way and at their pace.</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Students are gently nudged ahead, building upon their successes while achieving high standards. </a:t>
            </a:r>
          </a:p>
          <a:p>
            <a:r>
              <a:rPr lang="en-JM"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961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525963"/>
          </a:xfrm>
        </p:spPr>
        <p:txBody>
          <a:bodyPr/>
          <a:lstStyle/>
          <a:p>
            <a:pPr marL="0" lvl="0" indent="0" algn="ctr">
              <a:spcBef>
                <a:spcPts val="0"/>
              </a:spcBef>
              <a:buClrTx/>
              <a:buSzTx/>
              <a:buNone/>
            </a:pPr>
            <a:r>
              <a:rPr lang="en-US" sz="3600" b="1" dirty="0">
                <a:solidFill>
                  <a:prstClr val="black"/>
                </a:solidFill>
                <a:cs typeface="Malayalam MN"/>
              </a:rPr>
              <a:t>The fundamental aim of education is to restore the broken relationship between God and the student. </a:t>
            </a:r>
            <a:r>
              <a:rPr lang="en-US" sz="3600" b="1" u="sng" dirty="0">
                <a:solidFill>
                  <a:prstClr val="black"/>
                </a:solidFill>
                <a:cs typeface="Malayalam MN"/>
              </a:rPr>
              <a:t>This sets the educational agenda and curriculum.</a:t>
            </a:r>
            <a:r>
              <a:rPr lang="en-US" sz="3600" b="1" dirty="0">
                <a:solidFill>
                  <a:prstClr val="black"/>
                </a:solidFill>
                <a:cs typeface="Malayalam MN"/>
              </a:rPr>
              <a:t> All the other purposes of education are enlightened and molded by this primary purpose.” </a:t>
            </a:r>
          </a:p>
          <a:p>
            <a:pPr marL="0" lvl="0" indent="0" algn="ctr">
              <a:spcBef>
                <a:spcPts val="0"/>
              </a:spcBef>
              <a:buClrTx/>
              <a:buSzTx/>
              <a:buNone/>
            </a:pPr>
            <a:r>
              <a:rPr lang="en-US" sz="2400" i="1" dirty="0">
                <a:solidFill>
                  <a:prstClr val="black"/>
                </a:solidFill>
                <a:cs typeface="Malayalam MN"/>
              </a:rPr>
              <a:t>Ellen White</a:t>
            </a:r>
          </a:p>
          <a:p>
            <a:endParaRPr lang="en-JM" dirty="0"/>
          </a:p>
        </p:txBody>
      </p:sp>
    </p:spTree>
    <p:extLst>
      <p:ext uri="{BB962C8B-B14F-4D97-AF65-F5344CB8AC3E}">
        <p14:creationId xmlns:p14="http://schemas.microsoft.com/office/powerpoint/2010/main" val="1719769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16498"/>
            <a:ext cx="7776864" cy="5016758"/>
          </a:xfrm>
          <a:prstGeom prst="rect">
            <a:avLst/>
          </a:prstGeom>
        </p:spPr>
        <p:txBody>
          <a:bodyPr wrap="square">
            <a:spAutoFit/>
          </a:bodyPr>
          <a:lstStyle/>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This is "quality education" in every sense of the term.</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Today, many secular educators consider Adventist education a model of wholism and enrichment.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Adventist K-l2 teachers participate regularly in professional upgrading through denominationally sponsored workshops and in-service education. </a:t>
            </a:r>
          </a:p>
          <a:p>
            <a:r>
              <a:rPr lang="en-JM"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9081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704856" cy="5201424"/>
          </a:xfrm>
          <a:prstGeom prst="rect">
            <a:avLst/>
          </a:prstGeom>
        </p:spPr>
        <p:txBody>
          <a:bodyPr wrap="square">
            <a:spAutoFit/>
          </a:bodyPr>
          <a:lstStyle/>
          <a:p>
            <a:pPr algn="ctr"/>
            <a:r>
              <a:rPr lang="en-JM" sz="4400" b="1" dirty="0"/>
              <a:t>8. The child will be redemptively disciplined</a:t>
            </a:r>
            <a:r>
              <a:rPr lang="en-JM" sz="4000" b="1" dirty="0"/>
              <a:t>. </a:t>
            </a:r>
            <a:endParaRPr lang="en-JM" sz="1600" b="1" dirty="0"/>
          </a:p>
          <a:p>
            <a:pPr algn="ctr"/>
            <a:endParaRPr lang="en-JM" sz="1000" b="1" dirty="0"/>
          </a:p>
          <a:p>
            <a:r>
              <a:rPr lang="en-JM" sz="3600" dirty="0">
                <a:latin typeface="Times New Roman" panose="02020603050405020304" pitchFamily="18" charset="0"/>
                <a:cs typeface="Times New Roman" panose="02020603050405020304" pitchFamily="18" charset="0"/>
              </a:rPr>
              <a:t>It is extremely important to know that when a child slips up (as will happen occasionally), a loving Christian teacher will treat him or her redemptively, not punitively. Redemptive Discipline is God's way, and it’s built on agape love.</a:t>
            </a:r>
          </a:p>
          <a:p>
            <a:r>
              <a:rPr lang="en-JM" dirty="0"/>
              <a:t> </a:t>
            </a:r>
          </a:p>
        </p:txBody>
      </p:sp>
    </p:spTree>
    <p:extLst>
      <p:ext uri="{BB962C8B-B14F-4D97-AF65-F5344CB8AC3E}">
        <p14:creationId xmlns:p14="http://schemas.microsoft.com/office/powerpoint/2010/main" val="163493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76864" cy="5632311"/>
          </a:xfrm>
          <a:prstGeom prst="rect">
            <a:avLst/>
          </a:prstGeom>
        </p:spPr>
        <p:txBody>
          <a:bodyPr wrap="square">
            <a:spAutoFit/>
          </a:bodyPr>
          <a:lstStyle/>
          <a:p>
            <a:r>
              <a:rPr lang="en-JM" sz="3600" b="1" dirty="0">
                <a:latin typeface="Times New Roman" panose="02020603050405020304" pitchFamily="18" charset="0"/>
                <a:cs typeface="Times New Roman" panose="02020603050405020304" pitchFamily="18" charset="0"/>
              </a:rPr>
              <a:t>Teachers ideally get each student to ponder the questions:</a:t>
            </a:r>
          </a:p>
          <a:p>
            <a:pPr marL="1028700" lvl="1"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Why did I choose wrongly here?</a:t>
            </a:r>
          </a:p>
          <a:p>
            <a:pPr marL="1028700" lvl="1"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How should I deal with such a situation the next time around?</a:t>
            </a:r>
          </a:p>
          <a:p>
            <a:pPr marL="1028700" lvl="1"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What does this tell me about myself? </a:t>
            </a:r>
          </a:p>
          <a:p>
            <a:pPr marL="1028700" lvl="1"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What principles from God's book will help me profit from this mistake?</a:t>
            </a:r>
          </a:p>
        </p:txBody>
      </p:sp>
    </p:spTree>
    <p:extLst>
      <p:ext uri="{BB962C8B-B14F-4D97-AF65-F5344CB8AC3E}">
        <p14:creationId xmlns:p14="http://schemas.microsoft.com/office/powerpoint/2010/main" val="353100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848872" cy="4693593"/>
          </a:xfrm>
          <a:prstGeom prst="rect">
            <a:avLst/>
          </a:prstGeom>
        </p:spPr>
        <p:txBody>
          <a:bodyPr wrap="square">
            <a:spAutoFit/>
          </a:bodyPr>
          <a:lstStyle/>
          <a:p>
            <a:r>
              <a:rPr lang="en-JM" sz="3600" b="1" dirty="0">
                <a:latin typeface="Times New Roman" panose="02020603050405020304" pitchFamily="18" charset="0"/>
                <a:cs typeface="Times New Roman" panose="02020603050405020304" pitchFamily="18" charset="0"/>
              </a:rPr>
              <a:t>The Christian SDA teacher is to turn a disciplinary mishap into a growth experience and a stepping-stone to better self-understanding and self-management. </a:t>
            </a:r>
          </a:p>
          <a:p>
            <a:endParaRPr lang="en-JM" sz="1100" b="1" dirty="0">
              <a:latin typeface="Times New Roman" panose="02020603050405020304" pitchFamily="18" charset="0"/>
              <a:cs typeface="Times New Roman" panose="02020603050405020304" pitchFamily="18" charset="0"/>
            </a:endParaRPr>
          </a:p>
          <a:p>
            <a:r>
              <a:rPr lang="en-JM" sz="3600" b="1" i="1" dirty="0">
                <a:latin typeface="Times New Roman" panose="02020603050405020304" pitchFamily="18" charset="0"/>
                <a:cs typeface="Times New Roman" panose="02020603050405020304" pitchFamily="18" charset="0"/>
              </a:rPr>
              <a:t>Christianity of a school is evident in the way it treats students who run afoul of its rules. </a:t>
            </a:r>
            <a:endParaRPr lang="en-JM"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185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632848" cy="4801314"/>
          </a:xfrm>
          <a:prstGeom prst="rect">
            <a:avLst/>
          </a:prstGeom>
        </p:spPr>
        <p:txBody>
          <a:bodyPr wrap="square">
            <a:spAutoFit/>
          </a:bodyPr>
          <a:lstStyle/>
          <a:p>
            <a:r>
              <a:rPr lang="en-JM" sz="3600" b="1" dirty="0">
                <a:latin typeface="Times New Roman" panose="02020603050405020304" pitchFamily="18" charset="0"/>
                <a:cs typeface="Times New Roman" panose="02020603050405020304" pitchFamily="18" charset="0"/>
              </a:rPr>
              <a:t>This type of discipline is modelled after the character of God—-a blending of justice and mercy. </a:t>
            </a:r>
          </a:p>
          <a:p>
            <a:endParaRPr lang="en-JM" sz="36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Discipline really means "making disciples," and each student deserves to attend a school that is doing just that.</a:t>
            </a:r>
            <a:endParaRPr lang="en-JM" sz="3600" dirty="0">
              <a:latin typeface="Times New Roman" panose="02020603050405020304" pitchFamily="18" charset="0"/>
              <a:cs typeface="Times New Roman" panose="02020603050405020304" pitchFamily="18" charset="0"/>
            </a:endParaRPr>
          </a:p>
          <a:p>
            <a:r>
              <a:rPr lang="en-JM" dirty="0"/>
              <a:t> </a:t>
            </a:r>
          </a:p>
        </p:txBody>
      </p:sp>
    </p:spTree>
    <p:extLst>
      <p:ext uri="{BB962C8B-B14F-4D97-AF65-F5344CB8AC3E}">
        <p14:creationId xmlns:p14="http://schemas.microsoft.com/office/powerpoint/2010/main" val="128565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56247"/>
            <a:ext cx="7848872" cy="5816977"/>
          </a:xfrm>
          <a:prstGeom prst="rect">
            <a:avLst/>
          </a:prstGeom>
        </p:spPr>
        <p:txBody>
          <a:bodyPr wrap="square">
            <a:spAutoFit/>
          </a:bodyPr>
          <a:lstStyle/>
          <a:p>
            <a:pPr algn="ctr"/>
            <a:r>
              <a:rPr lang="en-JM" sz="3600" b="1" dirty="0"/>
              <a:t>9. The Campus Culture is Wholesome (not popular).</a:t>
            </a:r>
            <a:endParaRPr lang="en-JM" sz="3600" dirty="0"/>
          </a:p>
          <a:p>
            <a:endParaRPr lang="en-JM" sz="1200" b="1" dirty="0"/>
          </a:p>
          <a:p>
            <a:r>
              <a:rPr lang="en-JM" sz="3600" b="1" dirty="0"/>
              <a:t>The popular culture of negative media, peer-pressure, sex, violence, violent video games, alcohol &amp; high energy drinking, and partying with outrageous music are swamping schools—from early-childhood through university level. </a:t>
            </a:r>
          </a:p>
        </p:txBody>
      </p:sp>
    </p:spTree>
    <p:extLst>
      <p:ext uri="{BB962C8B-B14F-4D97-AF65-F5344CB8AC3E}">
        <p14:creationId xmlns:p14="http://schemas.microsoft.com/office/powerpoint/2010/main" val="941696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848872" cy="5139869"/>
          </a:xfrm>
          <a:prstGeom prst="rect">
            <a:avLst/>
          </a:prstGeom>
        </p:spPr>
        <p:txBody>
          <a:bodyPr wrap="square">
            <a:spAutoFit/>
          </a:bodyPr>
          <a:lstStyle/>
          <a:p>
            <a:pPr algn="ctr"/>
            <a:r>
              <a:rPr lang="en-JM" sz="3600" b="1" dirty="0">
                <a:latin typeface="Times New Roman" panose="02020603050405020304" pitchFamily="18" charset="0"/>
                <a:cs typeface="Times New Roman" panose="02020603050405020304" pitchFamily="18" charset="0"/>
              </a:rPr>
              <a:t>Conservative SDA Christian parents are desperately looking for a safe, non-toxic place for their children—where innocence and wholesomeness are prized and order prevails. By the grace of God, our campuses strive to be such places and many parents and students will testify that this is what they are</a:t>
            </a:r>
            <a:endParaRPr lang="en-JM" sz="3600" dirty="0">
              <a:latin typeface="Times New Roman" panose="02020603050405020304" pitchFamily="18" charset="0"/>
              <a:cs typeface="Times New Roman" panose="02020603050405020304" pitchFamily="18" charset="0"/>
            </a:endParaRPr>
          </a:p>
          <a:p>
            <a:r>
              <a:rPr lang="en-JM" sz="4000" dirty="0"/>
              <a:t> </a:t>
            </a:r>
          </a:p>
        </p:txBody>
      </p:sp>
    </p:spTree>
    <p:extLst>
      <p:ext uri="{BB962C8B-B14F-4D97-AF65-F5344CB8AC3E}">
        <p14:creationId xmlns:p14="http://schemas.microsoft.com/office/powerpoint/2010/main" val="30572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04856" cy="5786199"/>
          </a:xfrm>
          <a:prstGeom prst="rect">
            <a:avLst/>
          </a:prstGeom>
        </p:spPr>
        <p:txBody>
          <a:bodyPr wrap="square">
            <a:spAutoFit/>
          </a:bodyPr>
          <a:lstStyle/>
          <a:p>
            <a:pPr marL="571500"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Parents and leaders are aware that not every student in a SDA school is a modern Daniel or Esther.</a:t>
            </a:r>
          </a:p>
          <a:p>
            <a:pPr marL="571500"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However, we see each student as a candidate for Heaven and trust that the benefit of a wholesome campus atmosphere, along with other aspects of the curriculum will effectively contribute to Christian character development</a:t>
            </a:r>
          </a:p>
          <a:p>
            <a:endParaRPr lang="en-JM"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02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724644"/>
          </a:xfrm>
          <a:prstGeom prst="rect">
            <a:avLst/>
          </a:prstGeom>
        </p:spPr>
        <p:txBody>
          <a:bodyPr wrap="square">
            <a:spAutoFit/>
          </a:bodyPr>
          <a:lstStyle/>
          <a:p>
            <a:r>
              <a:rPr lang="en-JM" sz="3200" b="1" dirty="0">
                <a:latin typeface="Times New Roman" panose="02020603050405020304" pitchFamily="18" charset="0"/>
                <a:cs typeface="Times New Roman" panose="02020603050405020304" pitchFamily="18" charset="0"/>
              </a:rPr>
              <a:t>The bottom line for SDA Education is: </a:t>
            </a:r>
          </a:p>
          <a:p>
            <a:endParaRPr lang="en-JM" sz="1000" b="1" dirty="0"/>
          </a:p>
          <a:p>
            <a:pPr marL="1485900" lvl="2"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It's worth fighting to keep </a:t>
            </a:r>
          </a:p>
          <a:p>
            <a:pPr marL="1485900" lvl="2"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It’s worth sacrificing for </a:t>
            </a:r>
          </a:p>
          <a:p>
            <a:pPr marL="1485900" lvl="2"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It's a gift from heaven that each of our children deserves. </a:t>
            </a:r>
          </a:p>
          <a:p>
            <a:pPr marL="1485900" lvl="2"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It’s worth saving and definitely</a:t>
            </a:r>
          </a:p>
          <a:p>
            <a:pPr marL="1485900" lvl="2"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It’s worth promoting. </a:t>
            </a:r>
          </a:p>
          <a:p>
            <a:pPr lvl="2"/>
            <a:r>
              <a:rPr lang="en-JM" sz="3600" b="1" i="1" dirty="0">
                <a:latin typeface="Times New Roman" panose="02020603050405020304" pitchFamily="18" charset="0"/>
                <a:cs typeface="Times New Roman" panose="02020603050405020304" pitchFamily="18" charset="0"/>
              </a:rPr>
              <a:t>Will you promote this brand of SDA education not just in words but in model?</a:t>
            </a:r>
            <a:endParaRPr lang="en-JM"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322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560840" cy="5632311"/>
          </a:xfrm>
          <a:prstGeom prst="rect">
            <a:avLst/>
          </a:prstGeom>
        </p:spPr>
        <p:txBody>
          <a:bodyPr wrap="square">
            <a:spAutoFit/>
          </a:bodyPr>
          <a:lstStyle/>
          <a:p>
            <a:pPr marL="571500" indent="-571500">
              <a:buFont typeface="Arial" panose="020B0604020202020204" pitchFamily="34" charset="0"/>
              <a:buChar char="•"/>
            </a:pPr>
            <a:r>
              <a:rPr lang="en-JM" sz="3600" b="1" dirty="0">
                <a:latin typeface="Times New Roman" panose="02020603050405020304" pitchFamily="18" charset="0"/>
                <a:cs typeface="Times New Roman" panose="02020603050405020304" pitchFamily="18" charset="0"/>
              </a:rPr>
              <a:t>Adventist Christian Education: </a:t>
            </a:r>
          </a:p>
          <a:p>
            <a:endParaRPr lang="en-JM" sz="36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A system inspired by a wise God to restore in His children the spirit of wisdom (God's wisdom), and to prepare them for an eternity of joy with Him.</a:t>
            </a:r>
          </a:p>
          <a:p>
            <a:r>
              <a:rPr lang="en-JM" sz="3600" b="1" dirty="0">
                <a:latin typeface="Times New Roman" panose="02020603050405020304" pitchFamily="18" charset="0"/>
                <a:cs typeface="Times New Roman" panose="02020603050405020304" pitchFamily="18" charset="0"/>
              </a:rPr>
              <a:t> 	It is available for you and for your children. Claim this your goodly heritage for time and eternity.</a:t>
            </a:r>
          </a:p>
        </p:txBody>
      </p:sp>
    </p:spTree>
    <p:extLst>
      <p:ext uri="{BB962C8B-B14F-4D97-AF65-F5344CB8AC3E}">
        <p14:creationId xmlns:p14="http://schemas.microsoft.com/office/powerpoint/2010/main" val="7344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776864" cy="5016758"/>
          </a:xfrm>
          <a:prstGeom prst="rect">
            <a:avLst/>
          </a:prstGeom>
        </p:spPr>
        <p:txBody>
          <a:bodyPr wrap="square">
            <a:spAutoFit/>
          </a:bodyPr>
          <a:lstStyle/>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When it comes to learning, our multifaceted lives require a multifaceted approach</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Adventists aim to provide the complete package.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Education is not only about learning for the sake of intellectual growth. </a:t>
            </a:r>
          </a:p>
          <a:p>
            <a:pPr marL="457200" indent="-457200">
              <a:buFont typeface="Arial" panose="020B0604020202020204" pitchFamily="34" charset="0"/>
              <a:buChar char="•"/>
            </a:pPr>
            <a:r>
              <a:rPr lang="en-JM" sz="3200" b="1" dirty="0">
                <a:latin typeface="Times New Roman" panose="02020603050405020304" pitchFamily="18" charset="0"/>
                <a:cs typeface="Times New Roman" panose="02020603050405020304" pitchFamily="18" charset="0"/>
              </a:rPr>
              <a:t>Adventists believe in developing physically, intellectually, empathetically, socially as well as spiritually.  </a:t>
            </a:r>
          </a:p>
        </p:txBody>
      </p:sp>
    </p:spTree>
    <p:extLst>
      <p:ext uri="{BB962C8B-B14F-4D97-AF65-F5344CB8AC3E}">
        <p14:creationId xmlns:p14="http://schemas.microsoft.com/office/powerpoint/2010/main" val="2087968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420888"/>
            <a:ext cx="8280920" cy="2585323"/>
          </a:xfrm>
          <a:prstGeom prst="rect">
            <a:avLst/>
          </a:prstGeom>
        </p:spPr>
        <p:txBody>
          <a:bodyPr wrap="square">
            <a:spAutoFit/>
          </a:bodyPr>
          <a:lstStyle/>
          <a:p>
            <a:endParaRPr lang="en-JM" sz="7200" b="1" dirty="0"/>
          </a:p>
          <a:p>
            <a:r>
              <a:rPr lang="en-JM" sz="7200" b="1" dirty="0"/>
              <a:t>THE END</a:t>
            </a:r>
            <a:endParaRPr lang="en-JM" sz="7200" dirty="0"/>
          </a:p>
          <a:p>
            <a:r>
              <a:rPr lang="en-JM" dirty="0"/>
              <a:t> </a:t>
            </a:r>
          </a:p>
        </p:txBody>
      </p:sp>
      <p:pic>
        <p:nvPicPr>
          <p:cNvPr id="2050" name="Picture 2" descr="Audrey Whatsapp 2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0"/>
            <a:ext cx="4067944" cy="328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descr="Audrey Whatsapp 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4141" y="3165453"/>
            <a:ext cx="3750413" cy="1296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597"/>
            <a:ext cx="9143999" cy="23964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06" y="0"/>
            <a:ext cx="5324475" cy="3333750"/>
          </a:xfrm>
          <a:prstGeom prst="rect">
            <a:avLst/>
          </a:prstGeom>
        </p:spPr>
      </p:pic>
    </p:spTree>
    <p:extLst>
      <p:ext uri="{BB962C8B-B14F-4D97-AF65-F5344CB8AC3E}">
        <p14:creationId xmlns:p14="http://schemas.microsoft.com/office/powerpoint/2010/main" val="18383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JM" sz="4000" b="1" dirty="0">
                <a:latin typeface="Times New Roman" panose="02020603050405020304" pitchFamily="18" charset="0"/>
                <a:cs typeface="Times New Roman" panose="02020603050405020304" pitchFamily="18" charset="0"/>
              </a:rPr>
              <a:t>Ideally, </a:t>
            </a:r>
            <a:r>
              <a:rPr lang="en-JM" sz="3600" b="1" dirty="0">
                <a:latin typeface="Times New Roman" panose="02020603050405020304" pitchFamily="18" charset="0"/>
                <a:cs typeface="Times New Roman" panose="02020603050405020304" pitchFamily="18" charset="0"/>
              </a:rPr>
              <a:t>education should change and cultivate every aspect of our lives, bringing us that much closer to what God originally planned for us to have and to be.</a:t>
            </a:r>
          </a:p>
          <a:p>
            <a:pPr marL="109728" indent="0">
              <a:buNone/>
            </a:pPr>
            <a:r>
              <a:rPr lang="en-JM" sz="3600" b="1" dirty="0">
                <a:latin typeface="Times New Roman" panose="02020603050405020304" pitchFamily="18" charset="0"/>
                <a:cs typeface="Times New Roman" panose="02020603050405020304" pitchFamily="18" charset="0"/>
              </a:rPr>
              <a:t>“To restore in man the image of his Maker…”</a:t>
            </a:r>
          </a:p>
          <a:p>
            <a:pPr marL="109728" indent="0" algn="r">
              <a:buNone/>
            </a:pPr>
            <a:r>
              <a:rPr lang="en-JM" sz="2800" b="1" dirty="0">
                <a:latin typeface="Times New Roman" panose="02020603050405020304" pitchFamily="18" charset="0"/>
                <a:cs typeface="Times New Roman" panose="02020603050405020304" pitchFamily="18" charset="0"/>
              </a:rPr>
              <a:t>Education p. 15- 16</a:t>
            </a:r>
          </a:p>
          <a:p>
            <a:endParaRPr lang="en-JM" dirty="0"/>
          </a:p>
        </p:txBody>
      </p:sp>
    </p:spTree>
    <p:extLst>
      <p:ext uri="{BB962C8B-B14F-4D97-AF65-F5344CB8AC3E}">
        <p14:creationId xmlns:p14="http://schemas.microsoft.com/office/powerpoint/2010/main" val="363087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880" cy="4755148"/>
          </a:xfrm>
          <a:prstGeom prst="rect">
            <a:avLst/>
          </a:prstGeom>
        </p:spPr>
        <p:txBody>
          <a:bodyPr wrap="square">
            <a:spAutoFit/>
          </a:bodyPr>
          <a:lstStyle/>
          <a:p>
            <a:pPr algn="ctr"/>
            <a:r>
              <a:rPr lang="en-JM" sz="3600" b="1" dirty="0"/>
              <a:t>Adventist Education should:</a:t>
            </a:r>
          </a:p>
          <a:p>
            <a:pPr algn="ctr"/>
            <a:endParaRPr lang="en-JM" sz="1100" b="1" dirty="0">
              <a:latin typeface="Times New Roman" panose="02020603050405020304" pitchFamily="18" charset="0"/>
              <a:cs typeface="Times New Roman" panose="02020603050405020304" pitchFamily="18" charset="0"/>
            </a:endParaRPr>
          </a:p>
          <a:p>
            <a:pPr marL="514350" indent="-514350">
              <a:buAutoNum type="arabicPeriod"/>
            </a:pPr>
            <a:r>
              <a:rPr lang="en-JM" sz="3600" b="1" dirty="0">
                <a:latin typeface="Times New Roman" panose="02020603050405020304" pitchFamily="18" charset="0"/>
                <a:cs typeface="Times New Roman" panose="02020603050405020304" pitchFamily="18" charset="0"/>
              </a:rPr>
              <a:t>reflect the heavenly “society” </a:t>
            </a:r>
          </a:p>
          <a:p>
            <a:r>
              <a:rPr lang="en-JM" sz="3600" b="1" dirty="0">
                <a:latin typeface="Times New Roman" panose="02020603050405020304" pitchFamily="18" charset="0"/>
                <a:cs typeface="Times New Roman" panose="02020603050405020304" pitchFamily="18" charset="0"/>
              </a:rPr>
              <a:t>    God intended for us.</a:t>
            </a:r>
          </a:p>
          <a:p>
            <a:endParaRPr lang="en-JM" sz="11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2. give us tools and resources to make    </a:t>
            </a:r>
          </a:p>
          <a:p>
            <a:r>
              <a:rPr lang="en-JM" sz="3600" b="1" dirty="0">
                <a:latin typeface="Times New Roman" panose="02020603050405020304" pitchFamily="18" charset="0"/>
                <a:cs typeface="Times New Roman" panose="02020603050405020304" pitchFamily="18" charset="0"/>
              </a:rPr>
              <a:t>    us wiser and healthier.</a:t>
            </a:r>
          </a:p>
          <a:p>
            <a:endParaRPr lang="en-JM" sz="1100" b="1" dirty="0">
              <a:latin typeface="Times New Roman" panose="02020603050405020304" pitchFamily="18" charset="0"/>
              <a:cs typeface="Times New Roman" panose="02020603050405020304" pitchFamily="18" charset="0"/>
            </a:endParaRPr>
          </a:p>
          <a:p>
            <a:r>
              <a:rPr lang="en-JM" sz="3600" b="1" dirty="0">
                <a:latin typeface="Times New Roman" panose="02020603050405020304" pitchFamily="18" charset="0"/>
                <a:cs typeface="Times New Roman" panose="02020603050405020304" pitchFamily="18" charset="0"/>
              </a:rPr>
              <a:t>3. provide us opportunities to look</a:t>
            </a:r>
          </a:p>
          <a:p>
            <a:r>
              <a:rPr lang="en-JM" sz="3600" b="1" dirty="0">
                <a:latin typeface="Times New Roman" panose="02020603050405020304" pitchFamily="18" charset="0"/>
                <a:cs typeface="Times New Roman" panose="02020603050405020304" pitchFamily="18" charset="0"/>
              </a:rPr>
              <a:t>    beyond ourselves and to serve others. </a:t>
            </a:r>
          </a:p>
          <a:p>
            <a:r>
              <a:rPr lang="en-JM" dirty="0"/>
              <a:t> </a:t>
            </a:r>
          </a:p>
        </p:txBody>
      </p:sp>
    </p:spTree>
    <p:extLst>
      <p:ext uri="{BB962C8B-B14F-4D97-AF65-F5344CB8AC3E}">
        <p14:creationId xmlns:p14="http://schemas.microsoft.com/office/powerpoint/2010/main" val="279750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0"/>
            <a:ext cx="7776864" cy="4525963"/>
          </a:xfrm>
        </p:spPr>
        <p:txBody>
          <a:bodyPr>
            <a:normAutofit/>
          </a:bodyPr>
          <a:lstStyle/>
          <a:p>
            <a:pPr marL="852678" indent="-742950">
              <a:buAutoNum type="arabicPeriod" startAt="4"/>
            </a:pPr>
            <a:r>
              <a:rPr lang="en-JM" sz="3600" b="1" dirty="0">
                <a:latin typeface="Times New Roman" panose="02020603050405020304" pitchFamily="18" charset="0"/>
                <a:cs typeface="Times New Roman" panose="02020603050405020304" pitchFamily="18" charset="0"/>
              </a:rPr>
              <a:t>connect us as friends, as partners and as a community. Real love.</a:t>
            </a:r>
          </a:p>
          <a:p>
            <a:pPr marL="852678" indent="-742950">
              <a:buAutoNum type="arabicPeriod" startAt="4"/>
            </a:pPr>
            <a:r>
              <a:rPr lang="en-JM" sz="3600" b="1" dirty="0">
                <a:latin typeface="Times New Roman" panose="02020603050405020304" pitchFamily="18" charset="0"/>
                <a:cs typeface="Times New Roman" panose="02020603050405020304" pitchFamily="18" charset="0"/>
              </a:rPr>
              <a:t>most importantly, help us fulfill our potential of being “good” citizens here, while eagerly anticipating an eternal citizenship in glory with God, our Creator.</a:t>
            </a:r>
            <a:endParaRPr lang="en-JM" sz="3600" dirty="0">
              <a:latin typeface="Times New Roman" panose="02020603050405020304" pitchFamily="18" charset="0"/>
              <a:cs typeface="Times New Roman" panose="02020603050405020304" pitchFamily="18" charset="0"/>
            </a:endParaRPr>
          </a:p>
          <a:p>
            <a:endParaRPr lang="en-JM" dirty="0"/>
          </a:p>
        </p:txBody>
      </p:sp>
    </p:spTree>
    <p:extLst>
      <p:ext uri="{BB962C8B-B14F-4D97-AF65-F5344CB8AC3E}">
        <p14:creationId xmlns:p14="http://schemas.microsoft.com/office/powerpoint/2010/main" val="86706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568952" cy="369332"/>
          </a:xfrm>
          <a:prstGeom prst="rect">
            <a:avLst/>
          </a:prstGeom>
        </p:spPr>
        <p:txBody>
          <a:bodyPr wrap="square">
            <a:spAutoFit/>
          </a:bodyPr>
          <a:lstStyle/>
          <a:p>
            <a:r>
              <a:rPr lang="en-JM" dirty="0"/>
              <a:t> </a:t>
            </a:r>
          </a:p>
        </p:txBody>
      </p:sp>
      <p:sp>
        <p:nvSpPr>
          <p:cNvPr id="3" name="Rectangle 2"/>
          <p:cNvSpPr/>
          <p:nvPr/>
        </p:nvSpPr>
        <p:spPr>
          <a:xfrm>
            <a:off x="899592" y="764705"/>
            <a:ext cx="7560840" cy="5693866"/>
          </a:xfrm>
          <a:prstGeom prst="rect">
            <a:avLst/>
          </a:prstGeom>
        </p:spPr>
        <p:txBody>
          <a:bodyPr wrap="square">
            <a:spAutoFit/>
          </a:bodyPr>
          <a:lstStyle/>
          <a:p>
            <a:pPr marL="114300" algn="ctr"/>
            <a:r>
              <a:rPr lang="en-US" sz="3600" b="1" dirty="0"/>
              <a:t>Matt. 25:14-29: Education as Stewardship</a:t>
            </a:r>
          </a:p>
          <a:p>
            <a:pPr marL="114300" indent="0" algn="ctr">
              <a:buNone/>
            </a:pPr>
            <a:endParaRPr lang="en-US" sz="1000" b="1" dirty="0"/>
          </a:p>
          <a:p>
            <a:pPr marL="114300" algn="ctr"/>
            <a:r>
              <a:rPr lang="en-US" sz="2400" b="1" dirty="0"/>
              <a:t>A TALENT in Jesus’ day was equal to a sum of money—equivalent to fifteen years of daily wages. </a:t>
            </a:r>
          </a:p>
          <a:p>
            <a:pPr marL="114300" algn="ctr"/>
            <a:endParaRPr lang="en-US" sz="2400" b="1" dirty="0"/>
          </a:p>
          <a:p>
            <a:pPr marL="114300" algn="ctr"/>
            <a:r>
              <a:rPr lang="en-US" sz="2400" b="1" dirty="0"/>
              <a:t>A TALENT (since the Middle Ages) is also  interpreted as an ability; </a:t>
            </a:r>
            <a:r>
              <a:rPr lang="en-US" sz="2400" b="1" dirty="0" err="1"/>
              <a:t>eg.</a:t>
            </a:r>
            <a:r>
              <a:rPr lang="en-US" sz="2400" b="1" dirty="0"/>
              <a:t> He is a talented athlete. She is a talented musician.</a:t>
            </a:r>
          </a:p>
          <a:p>
            <a:pPr marL="114300" indent="0" algn="ctr">
              <a:buNone/>
            </a:pPr>
            <a:endParaRPr lang="en-US" sz="2400" b="1" dirty="0"/>
          </a:p>
          <a:p>
            <a:pPr algn="ctr"/>
            <a:r>
              <a:rPr lang="en-US" sz="2400" b="1" dirty="0"/>
              <a:t>A TALENT Today</a:t>
            </a:r>
          </a:p>
          <a:p>
            <a:pPr algn="ctr"/>
            <a:r>
              <a:rPr lang="en-US" sz="2400" b="1" dirty="0"/>
              <a:t>most often refers to a gift or ability that one has and can share with others.</a:t>
            </a:r>
          </a:p>
          <a:p>
            <a:pPr marL="114300" indent="0" algn="ctr">
              <a:buNone/>
            </a:pPr>
            <a:endParaRPr lang="en-US" dirty="0"/>
          </a:p>
        </p:txBody>
      </p:sp>
    </p:spTree>
    <p:extLst>
      <p:ext uri="{BB962C8B-B14F-4D97-AF65-F5344CB8AC3E}">
        <p14:creationId xmlns:p14="http://schemas.microsoft.com/office/powerpoint/2010/main" val="1034490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1359</TotalTime>
  <Words>2575</Words>
  <Application>Microsoft Office PowerPoint</Application>
  <PresentationFormat>On-screen Show (4:3)</PresentationFormat>
  <Paragraphs>238</Paragraphs>
  <Slides>50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Arial</vt:lpstr>
      <vt:lpstr>Arial Rounded MT Bold</vt:lpstr>
      <vt:lpstr>Bahnschrift Condensed</vt:lpstr>
      <vt:lpstr>Calibri</vt:lpstr>
      <vt:lpstr>Lucida Sans Unicode</vt:lpstr>
      <vt:lpstr>Malayalam MN</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B</dc:creator>
  <cp:lastModifiedBy>Abigail Harris</cp:lastModifiedBy>
  <cp:revision>94</cp:revision>
  <dcterms:created xsi:type="dcterms:W3CDTF">2017-04-29T10:42:35Z</dcterms:created>
  <dcterms:modified xsi:type="dcterms:W3CDTF">2024-04-11T21:19:37Z</dcterms:modified>
</cp:coreProperties>
</file>