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90" r:id="rId6"/>
    <p:sldId id="291" r:id="rId7"/>
    <p:sldId id="292" r:id="rId8"/>
    <p:sldId id="260" r:id="rId9"/>
    <p:sldId id="267" r:id="rId10"/>
    <p:sldId id="269" r:id="rId11"/>
    <p:sldId id="262" r:id="rId12"/>
    <p:sldId id="270" r:id="rId13"/>
    <p:sldId id="271" r:id="rId14"/>
    <p:sldId id="272" r:id="rId15"/>
    <p:sldId id="274" r:id="rId16"/>
    <p:sldId id="273" r:id="rId17"/>
    <p:sldId id="275" r:id="rId18"/>
    <p:sldId id="276" r:id="rId19"/>
    <p:sldId id="277" r:id="rId20"/>
    <p:sldId id="278" r:id="rId21"/>
    <p:sldId id="281" r:id="rId22"/>
    <p:sldId id="279" r:id="rId23"/>
    <p:sldId id="282" r:id="rId24"/>
    <p:sldId id="280" r:id="rId25"/>
    <p:sldId id="283" r:id="rId26"/>
    <p:sldId id="284" r:id="rId27"/>
    <p:sldId id="287" r:id="rId28"/>
    <p:sldId id="288" r:id="rId29"/>
    <p:sldId id="285" r:id="rId30"/>
    <p:sldId id="286" r:id="rId3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A66"/>
    <a:srgbClr val="E1A230"/>
    <a:srgbClr val="BA1F00"/>
    <a:srgbClr val="007103"/>
    <a:srgbClr val="FF7B1A"/>
    <a:srgbClr val="627C9C"/>
    <a:srgbClr val="F8CB4E"/>
    <a:srgbClr val="FF3A07"/>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0335D-AFE6-9142-9D1A-94D90B03F986}" v="15" dt="2023-08-09T19:49:50.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snapToGrid="0">
      <p:cViewPr varScale="1">
        <p:scale>
          <a:sx n="128" d="100"/>
          <a:sy n="128" d="100"/>
        </p:scale>
        <p:origin x="4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24/08/2023</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24/08/2023</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0F33-BAE4-F09D-A8AA-846F81319FB1}"/>
              </a:ext>
            </a:extLst>
          </p:cNvPr>
          <p:cNvSpPr>
            <a:spLocks noGrp="1"/>
          </p:cNvSpPr>
          <p:nvPr>
            <p:ph type="ctrTitle"/>
          </p:nvPr>
        </p:nvSpPr>
        <p:spPr>
          <a:xfrm>
            <a:off x="350981" y="166039"/>
            <a:ext cx="5209309" cy="1203108"/>
          </a:xfrm>
        </p:spPr>
        <p:txBody>
          <a:bodyPr>
            <a:normAutofit/>
          </a:bodyPr>
          <a:lstStyle/>
          <a:p>
            <a:pPr algn="l"/>
            <a:r>
              <a:rPr lang="en-US" sz="4000" kern="100" dirty="0">
                <a:solidFill>
                  <a:schemeClr val="accent1">
                    <a:lumMod val="50000"/>
                  </a:schemeClr>
                </a:solidFill>
                <a:effectLst/>
                <a:latin typeface="Avenir LT Std 35 Light" panose="020B0402020203020204" pitchFamily="34" charset="0"/>
                <a:ea typeface="DengXian" panose="020B0503020204020204" pitchFamily="2" charset="-122"/>
                <a:cs typeface="Calibri" panose="020F0502020204030204" pitchFamily="34" charset="0"/>
              </a:rPr>
              <a:t>FIVE</a:t>
            </a:r>
            <a:endParaRPr lang="pt-BR" sz="1800" kern="100" dirty="0">
              <a:solidFill>
                <a:schemeClr val="accent1">
                  <a:lumMod val="50000"/>
                </a:schemeClr>
              </a:solidFill>
              <a:effectLst/>
              <a:latin typeface="Avenir LT Std 35 Light" panose="020B0402020203020204" pitchFamily="34" charset="0"/>
              <a:ea typeface="DengXian" panose="020B0503020204020204" pitchFamily="2" charset="-122"/>
              <a:cs typeface="Arial" panose="020B0604020202020204" pitchFamily="34" charset="0"/>
            </a:endParaRPr>
          </a:p>
        </p:txBody>
      </p:sp>
      <p:sp>
        <p:nvSpPr>
          <p:cNvPr id="5" name="Subtitle 4">
            <a:extLst>
              <a:ext uri="{FF2B5EF4-FFF2-40B4-BE49-F238E27FC236}">
                <a16:creationId xmlns:a16="http://schemas.microsoft.com/office/drawing/2014/main" id="{C5CE46C9-3D91-762C-586C-22588174D902}"/>
              </a:ext>
            </a:extLst>
          </p:cNvPr>
          <p:cNvSpPr>
            <a:spLocks noGrp="1"/>
          </p:cNvSpPr>
          <p:nvPr>
            <p:ph type="subTitle" idx="1"/>
          </p:nvPr>
        </p:nvSpPr>
        <p:spPr>
          <a:xfrm>
            <a:off x="443346" y="2956750"/>
            <a:ext cx="5209309" cy="624573"/>
          </a:xfrm>
        </p:spPr>
        <p:txBody>
          <a:bodyPr>
            <a:normAutofit/>
          </a:bodyPr>
          <a:lstStyle/>
          <a:p>
            <a:pPr algn="l"/>
            <a:r>
              <a:rPr lang="fi-FI" sz="1800" kern="100" dirty="0" err="1">
                <a:solidFill>
                  <a:srgbClr val="223A66"/>
                </a:solidFill>
                <a:latin typeface="Avenir Book" panose="02000503020000020003" pitchFamily="2" charset="0"/>
                <a:ea typeface="DengXian" panose="02010600030101010101" pitchFamily="2" charset="-122"/>
                <a:cs typeface="Calibri" panose="020F0502020204030204" pitchFamily="34" charset="0"/>
              </a:rPr>
              <a:t>Seminar</a:t>
            </a:r>
            <a:r>
              <a:rPr lang="fi-FI" sz="1800" kern="100" dirty="0">
                <a:solidFill>
                  <a:srgbClr val="223A66"/>
                </a:solidFill>
                <a:latin typeface="Avenir Book" panose="02000503020000020003" pitchFamily="2" charset="0"/>
                <a:ea typeface="DengXian" panose="02010600030101010101" pitchFamily="2" charset="-122"/>
                <a:cs typeface="Calibri" panose="020F0502020204030204" pitchFamily="34" charset="0"/>
              </a:rPr>
              <a:t> </a:t>
            </a:r>
            <a:r>
              <a:rPr lang="fi-FI" sz="1800" kern="100" dirty="0" err="1">
                <a:solidFill>
                  <a:srgbClr val="223A66"/>
                </a:solidFill>
                <a:latin typeface="Avenir Book" panose="02000503020000020003" pitchFamily="2" charset="0"/>
                <a:ea typeface="DengXian" panose="02010600030101010101" pitchFamily="2" charset="-122"/>
                <a:cs typeface="Calibri" panose="020F0502020204030204" pitchFamily="34" charset="0"/>
              </a:rPr>
              <a:t>b</a:t>
            </a:r>
            <a:r>
              <a:rPr lang="fi-FI" sz="1800" kern="100" dirty="0" err="1">
                <a:solidFill>
                  <a:srgbClr val="223A66"/>
                </a:solidFill>
                <a:effectLst/>
                <a:latin typeface="Avenir Book" panose="02000503020000020003" pitchFamily="2" charset="0"/>
                <a:ea typeface="DengXian" panose="02010600030101010101" pitchFamily="2" charset="-122"/>
                <a:cs typeface="Calibri" panose="020F0502020204030204" pitchFamily="34" charset="0"/>
              </a:rPr>
              <a:t>y</a:t>
            </a:r>
            <a:r>
              <a:rPr lang="fi-FI"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 Linda Mei Lin </a:t>
            </a:r>
            <a:r>
              <a:rPr lang="fi-FI" sz="1800" kern="100" dirty="0" err="1">
                <a:solidFill>
                  <a:srgbClr val="223A66"/>
                </a:solidFill>
                <a:effectLst/>
                <a:latin typeface="Avenir Book" panose="02000503020000020003" pitchFamily="2" charset="0"/>
                <a:ea typeface="DengXian" panose="02010600030101010101" pitchFamily="2" charset="-122"/>
                <a:cs typeface="Calibri" panose="020F0502020204030204" pitchFamily="34" charset="0"/>
              </a:rPr>
              <a:t>Koh</a:t>
            </a:r>
            <a:r>
              <a:rPr lang="fi-FI"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 </a:t>
            </a:r>
            <a:r>
              <a:rPr lang="fi-FI" sz="1800" kern="100" dirty="0" err="1">
                <a:solidFill>
                  <a:srgbClr val="223A66"/>
                </a:solidFill>
                <a:effectLst/>
                <a:latin typeface="Avenir Book" panose="02000503020000020003" pitchFamily="2" charset="0"/>
                <a:ea typeface="DengXian" panose="02010600030101010101" pitchFamily="2" charset="-122"/>
                <a:cs typeface="Calibri" panose="020F0502020204030204" pitchFamily="34" charset="0"/>
              </a:rPr>
              <a:t>Ed.D</a:t>
            </a:r>
            <a:r>
              <a:rPr lang="fi-FI"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a:t>
            </a:r>
          </a:p>
        </p:txBody>
      </p:sp>
      <p:sp>
        <p:nvSpPr>
          <p:cNvPr id="7" name="TextBox 6">
            <a:extLst>
              <a:ext uri="{FF2B5EF4-FFF2-40B4-BE49-F238E27FC236}">
                <a16:creationId xmlns:a16="http://schemas.microsoft.com/office/drawing/2014/main" id="{2F7A848F-57FF-955C-3676-8C014A6B5F6D}"/>
              </a:ext>
            </a:extLst>
          </p:cNvPr>
          <p:cNvSpPr txBox="1"/>
          <p:nvPr/>
        </p:nvSpPr>
        <p:spPr>
          <a:xfrm>
            <a:off x="350982" y="1137315"/>
            <a:ext cx="6493163" cy="1200329"/>
          </a:xfrm>
          <a:prstGeom prst="rect">
            <a:avLst/>
          </a:prstGeom>
          <a:noFill/>
        </p:spPr>
        <p:txBody>
          <a:bodyPr wrap="square">
            <a:spAutoFit/>
          </a:bodyPr>
          <a:lstStyle/>
          <a:p>
            <a:r>
              <a:rPr lang="en-US" sz="7200" b="1" kern="100" dirty="0">
                <a:solidFill>
                  <a:srgbClr val="E1A230"/>
                </a:solidFill>
                <a:latin typeface="Arial Rounded MT Bold" panose="020F0704030504030204" pitchFamily="34" charset="77"/>
                <a:ea typeface="DengXian" panose="020B0503020204020204" pitchFamily="2" charset="-122"/>
                <a:cs typeface="Calibri" panose="020F0502020204030204" pitchFamily="34" charset="0"/>
              </a:rPr>
              <a:t>SPIRITUAL</a:t>
            </a:r>
            <a:endParaRPr lang="pt-BR" sz="7200" b="1" dirty="0">
              <a:solidFill>
                <a:srgbClr val="E1A230"/>
              </a:solidFill>
              <a:latin typeface="Arial Rounded MT Bold" panose="020F0704030504030204" pitchFamily="34" charset="77"/>
            </a:endParaRPr>
          </a:p>
        </p:txBody>
      </p:sp>
      <p:sp>
        <p:nvSpPr>
          <p:cNvPr id="3" name="Title 1">
            <a:extLst>
              <a:ext uri="{FF2B5EF4-FFF2-40B4-BE49-F238E27FC236}">
                <a16:creationId xmlns:a16="http://schemas.microsoft.com/office/drawing/2014/main" id="{00EEB994-64BB-4807-6122-4B0E2BD4851D}"/>
              </a:ext>
            </a:extLst>
          </p:cNvPr>
          <p:cNvSpPr txBox="1">
            <a:spLocks/>
          </p:cNvSpPr>
          <p:nvPr/>
        </p:nvSpPr>
        <p:spPr>
          <a:xfrm>
            <a:off x="350981" y="1753642"/>
            <a:ext cx="6049819" cy="12031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kern="100" dirty="0">
                <a:solidFill>
                  <a:schemeClr val="accent1">
                    <a:lumMod val="50000"/>
                  </a:schemeClr>
                </a:solidFill>
                <a:latin typeface="Avenir LT Std 35 Light" panose="020B0402020203020204" pitchFamily="34" charset="0"/>
                <a:ea typeface="DengXian" panose="020B0503020204020204" pitchFamily="2" charset="-122"/>
                <a:cs typeface="Calibri" panose="020F0502020204030204" pitchFamily="34" charset="0"/>
              </a:rPr>
              <a:t>BENEFITS OF PRAYER</a:t>
            </a:r>
            <a:endParaRPr lang="pt-BR" sz="1800" kern="100" dirty="0">
              <a:solidFill>
                <a:schemeClr val="accent1">
                  <a:lumMod val="50000"/>
                </a:schemeClr>
              </a:solidFill>
              <a:latin typeface="Avenir LT Std 35 Light" panose="020B0402020203020204" pitchFamily="34" charset="0"/>
              <a:ea typeface="DengXian" panose="020B0503020204020204" pitchFamily="2" charset="-122"/>
              <a:cs typeface="Arial" panose="020B0604020202020204" pitchFamily="34" charset="0"/>
            </a:endParaRPr>
          </a:p>
        </p:txBody>
      </p:sp>
      <p:sp>
        <p:nvSpPr>
          <p:cNvPr id="4" name="TextBox 3">
            <a:extLst>
              <a:ext uri="{FF2B5EF4-FFF2-40B4-BE49-F238E27FC236}">
                <a16:creationId xmlns:a16="http://schemas.microsoft.com/office/drawing/2014/main" id="{61878508-3E91-C59C-51DA-79E43202EBC8}"/>
              </a:ext>
            </a:extLst>
          </p:cNvPr>
          <p:cNvSpPr txBox="1"/>
          <p:nvPr/>
        </p:nvSpPr>
        <p:spPr>
          <a:xfrm>
            <a:off x="1173736" y="6230296"/>
            <a:ext cx="3748527" cy="461665"/>
          </a:xfrm>
          <a:prstGeom prst="rect">
            <a:avLst/>
          </a:prstGeom>
          <a:noFill/>
        </p:spPr>
        <p:txBody>
          <a:bodyPr wrap="none" rtlCol="0">
            <a:spAutoFit/>
          </a:bodyPr>
          <a:lstStyle/>
          <a:p>
            <a:r>
              <a:rPr lang="en-US" sz="1200" dirty="0">
                <a:solidFill>
                  <a:srgbClr val="223A66"/>
                </a:solidFill>
                <a:latin typeface="Avenir Book" panose="02000503020000020003" pitchFamily="2" charset="0"/>
              </a:rPr>
              <a:t>INTERNATIONAL WOMEN’S DAY OF PRAYER 2024</a:t>
            </a:r>
          </a:p>
          <a:p>
            <a:r>
              <a:rPr lang="en-US" sz="1200" dirty="0">
                <a:solidFill>
                  <a:srgbClr val="223A66"/>
                </a:solidFill>
                <a:latin typeface="Avenir Book" panose="02000503020000020003" pitchFamily="2" charset="0"/>
              </a:rPr>
              <a:t>General Conference Women’s Ministries</a:t>
            </a: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ormAutofit fontScale="85000" lnSpcReduction="20000"/>
          </a:bodyPr>
          <a:lstStyle/>
          <a:p>
            <a:pPr marL="0" indent="0">
              <a:lnSpc>
                <a:spcPct val="150000"/>
              </a:lnSpc>
              <a:buNone/>
            </a:pPr>
            <a:r>
              <a:rPr lang="en-US" dirty="0">
                <a:solidFill>
                  <a:srgbClr val="223A66"/>
                </a:solidFill>
                <a:effectLst/>
                <a:latin typeface="Avenir Book" panose="02000503020000020003" pitchFamily="2" charset="0"/>
                <a:ea typeface="DengXian" panose="02010600030101010101" pitchFamily="2" charset="-122"/>
              </a:rPr>
              <a:t>“Watch and pray so that you will not fall into temptation.” </a:t>
            </a:r>
            <a:r>
              <a:rPr lang="en-US" b="1" dirty="0">
                <a:solidFill>
                  <a:srgbClr val="223A66"/>
                </a:solidFill>
                <a:effectLst/>
                <a:latin typeface="Avenir Book" panose="02000503020000020003" pitchFamily="2" charset="0"/>
                <a:ea typeface="DengXian" panose="02010600030101010101" pitchFamily="2" charset="-122"/>
              </a:rPr>
              <a:t>Matthew 26:41</a:t>
            </a:r>
          </a:p>
          <a:p>
            <a:pPr marL="0" indent="0">
              <a:lnSpc>
                <a:spcPct val="150000"/>
              </a:lnSpc>
              <a:buNone/>
            </a:pPr>
            <a:r>
              <a:rPr lang="en-US"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“Be alert and of sober mind. Your enemy the devil prowls around like a roaring lion looking for someone to devour.”     </a:t>
            </a:r>
            <a:r>
              <a:rPr lang="en-US"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1 Peter 5:8</a:t>
            </a:r>
            <a:endParaRPr lang="en-US" sz="19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27645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lstStyle/>
          <a:p>
            <a:pPr marL="0" indent="0">
              <a:buNone/>
            </a:pPr>
            <a:r>
              <a:rPr lang="pt-BR" dirty="0">
                <a:solidFill>
                  <a:srgbClr val="223A66"/>
                </a:solidFill>
                <a:latin typeface="Avenir Book" panose="02000503020000020003" pitchFamily="2" charset="0"/>
              </a:rPr>
              <a:t>Through </a:t>
            </a:r>
            <a:r>
              <a:rPr lang="pt-BR" dirty="0" err="1">
                <a:solidFill>
                  <a:srgbClr val="223A66"/>
                </a:solidFill>
                <a:latin typeface="Avenir Book" panose="02000503020000020003" pitchFamily="2" charset="0"/>
              </a:rPr>
              <a:t>prayer</a:t>
            </a:r>
            <a:r>
              <a:rPr lang="pt-BR" dirty="0">
                <a:solidFill>
                  <a:srgbClr val="223A66"/>
                </a:solidFill>
                <a:latin typeface="Avenir Book" panose="02000503020000020003" pitchFamily="2" charset="0"/>
              </a:rPr>
              <a:t>, </a:t>
            </a:r>
            <a:r>
              <a:rPr lang="pt-BR" dirty="0" err="1">
                <a:solidFill>
                  <a:srgbClr val="223A66"/>
                </a:solidFill>
                <a:latin typeface="Avenir Book" panose="02000503020000020003" pitchFamily="2" charset="0"/>
              </a:rPr>
              <a:t>we</a:t>
            </a:r>
            <a:r>
              <a:rPr lang="pt-BR" dirty="0">
                <a:solidFill>
                  <a:srgbClr val="223A66"/>
                </a:solidFill>
                <a:latin typeface="Avenir Book" panose="02000503020000020003" pitchFamily="2" charset="0"/>
              </a:rPr>
              <a:t> </a:t>
            </a:r>
            <a:r>
              <a:rPr lang="pt-BR" dirty="0" err="1">
                <a:solidFill>
                  <a:srgbClr val="223A66"/>
                </a:solidFill>
                <a:latin typeface="Avenir Book" panose="02000503020000020003" pitchFamily="2" charset="0"/>
              </a:rPr>
              <a:t>can</a:t>
            </a:r>
            <a:r>
              <a:rPr lang="pt-BR" dirty="0">
                <a:solidFill>
                  <a:srgbClr val="223A66"/>
                </a:solidFill>
                <a:latin typeface="Avenir Book" panose="02000503020000020003" pitchFamily="2" charset="0"/>
              </a:rPr>
              <a:t> </a:t>
            </a:r>
            <a:r>
              <a:rPr lang="pt-BR" dirty="0" err="1">
                <a:solidFill>
                  <a:srgbClr val="223A66"/>
                </a:solidFill>
                <a:latin typeface="Avenir Book" panose="02000503020000020003" pitchFamily="2" charset="0"/>
              </a:rPr>
              <a:t>receive</a:t>
            </a:r>
            <a:r>
              <a:rPr lang="pt-BR" dirty="0">
                <a:solidFill>
                  <a:srgbClr val="223A66"/>
                </a:solidFill>
                <a:latin typeface="Avenir Book" panose="02000503020000020003" pitchFamily="2" charset="0"/>
              </a:rPr>
              <a:t> </a:t>
            </a:r>
            <a:r>
              <a:rPr lang="pt-BR" dirty="0" err="1">
                <a:solidFill>
                  <a:srgbClr val="223A66"/>
                </a:solidFill>
                <a:latin typeface="Avenir Book" panose="02000503020000020003" pitchFamily="2" charset="0"/>
              </a:rPr>
              <a:t>strength</a:t>
            </a:r>
            <a:r>
              <a:rPr lang="pt-BR" dirty="0">
                <a:solidFill>
                  <a:srgbClr val="223A66"/>
                </a:solidFill>
                <a:latin typeface="Avenir Book" panose="02000503020000020003" pitchFamily="2" charset="0"/>
              </a:rPr>
              <a:t> </a:t>
            </a:r>
            <a:r>
              <a:rPr lang="pt-BR" dirty="0" err="1">
                <a:solidFill>
                  <a:srgbClr val="223A66"/>
                </a:solidFill>
                <a:latin typeface="Avenir Book" panose="02000503020000020003" pitchFamily="2" charset="0"/>
              </a:rPr>
              <a:t>to</a:t>
            </a:r>
            <a:r>
              <a:rPr lang="pt-BR" dirty="0">
                <a:solidFill>
                  <a:srgbClr val="223A66"/>
                </a:solidFill>
                <a:latin typeface="Avenir Book" panose="02000503020000020003" pitchFamily="2" charset="0"/>
              </a:rPr>
              <a:t> </a:t>
            </a:r>
            <a:r>
              <a:rPr lang="pt-BR" dirty="0" err="1">
                <a:solidFill>
                  <a:srgbClr val="223A66"/>
                </a:solidFill>
                <a:latin typeface="Avenir Book" panose="02000503020000020003" pitchFamily="2" charset="0"/>
              </a:rPr>
              <a:t>say</a:t>
            </a:r>
            <a:r>
              <a:rPr lang="pt-BR" dirty="0">
                <a:solidFill>
                  <a:srgbClr val="223A66"/>
                </a:solidFill>
                <a:latin typeface="Avenir Book" panose="02000503020000020003" pitchFamily="2" charset="0"/>
              </a:rPr>
              <a:t> no </a:t>
            </a:r>
            <a:r>
              <a:rPr lang="pt-BR" dirty="0" err="1">
                <a:solidFill>
                  <a:srgbClr val="223A66"/>
                </a:solidFill>
                <a:latin typeface="Avenir Book" panose="02000503020000020003" pitchFamily="2" charset="0"/>
              </a:rPr>
              <a:t>to</a:t>
            </a:r>
            <a:r>
              <a:rPr lang="pt-BR" dirty="0">
                <a:solidFill>
                  <a:srgbClr val="223A66"/>
                </a:solidFill>
                <a:latin typeface="Avenir Book" panose="02000503020000020003" pitchFamily="2" charset="0"/>
              </a:rPr>
              <a:t> sin. </a:t>
            </a:r>
          </a:p>
          <a:p>
            <a:pPr marL="0" indent="0">
              <a:buNone/>
            </a:pPr>
            <a:endParaRPr lang="pt-BR" dirty="0">
              <a:solidFill>
                <a:srgbClr val="223A66"/>
              </a:solidFill>
              <a:latin typeface="Avenir Book" panose="02000503020000020003" pitchFamily="2" charset="0"/>
            </a:endParaRPr>
          </a:p>
          <a:p>
            <a:pPr marL="0" indent="0">
              <a:buNone/>
            </a:pPr>
            <a:r>
              <a:rPr lang="en-US" dirty="0">
                <a:solidFill>
                  <a:srgbClr val="223A66"/>
                </a:solidFill>
                <a:effectLst/>
                <a:latin typeface="Avenir Book" panose="02000503020000020003" pitchFamily="2" charset="0"/>
                <a:ea typeface="DengXian" panose="02010600030101010101" pitchFamily="2" charset="-122"/>
              </a:rPr>
              <a:t>“Set your minds on things above, not on earthly things.” </a:t>
            </a:r>
            <a:r>
              <a:rPr lang="en-US" b="1" dirty="0">
                <a:solidFill>
                  <a:srgbClr val="223A66"/>
                </a:solidFill>
                <a:effectLst/>
                <a:latin typeface="Avenir Book" panose="02000503020000020003" pitchFamily="2" charset="0"/>
                <a:ea typeface="DengXian" panose="02010600030101010101" pitchFamily="2" charset="-122"/>
              </a:rPr>
              <a:t>Colossians 3:2</a:t>
            </a:r>
            <a:endParaRPr lang="pt-BR" sz="4000" b="1" dirty="0">
              <a:solidFill>
                <a:srgbClr val="223A66"/>
              </a:solidFill>
              <a:latin typeface="Avenir Book" panose="02000503020000020003" pitchFamily="2" charset="0"/>
            </a:endParaRPr>
          </a:p>
        </p:txBody>
      </p:sp>
    </p:spTree>
    <p:extLst>
      <p:ext uri="{BB962C8B-B14F-4D97-AF65-F5344CB8AC3E}">
        <p14:creationId xmlns:p14="http://schemas.microsoft.com/office/powerpoint/2010/main" val="371150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lstStyle/>
          <a:p>
            <a:pPr marL="0" marR="0" indent="0">
              <a:spcBef>
                <a:spcPts val="0"/>
              </a:spcBef>
              <a:spcAft>
                <a:spcPts val="0"/>
              </a:spcAft>
              <a:buNone/>
            </a:pPr>
            <a:r>
              <a:rPr lang="en-US"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Remember, if we want God to help us avoid temptations, then we should also avoid tempting situations.</a:t>
            </a:r>
          </a:p>
          <a:p>
            <a:pPr marL="0" marR="0" indent="0">
              <a:spcBef>
                <a:spcPts val="0"/>
              </a:spcBef>
              <a:spcAft>
                <a:spcPts val="0"/>
              </a:spcAft>
              <a:buNone/>
            </a:pPr>
            <a:endParaRPr lang="en-US" sz="4000" dirty="0">
              <a:solidFill>
                <a:srgbClr val="223A66"/>
              </a:solidFill>
              <a:latin typeface="Avenir Book" panose="02000503020000020003" pitchFamily="2" charset="0"/>
              <a:ea typeface="DengXian" panose="02010600030101010101" pitchFamily="2" charset="-122"/>
            </a:endParaRPr>
          </a:p>
          <a:p>
            <a:pPr marL="0" indent="0">
              <a:buNone/>
            </a:pPr>
            <a:r>
              <a:rPr lang="en-US" dirty="0">
                <a:solidFill>
                  <a:srgbClr val="223A66"/>
                </a:solidFill>
                <a:effectLst/>
                <a:latin typeface="Avenir Book" panose="02000503020000020003" pitchFamily="2" charset="0"/>
                <a:ea typeface="DengXian" panose="02010600030101010101" pitchFamily="2" charset="-122"/>
              </a:rPr>
              <a:t>“Pray much. Prayer is the life of the soul. The prayer of faith is the weapon by which we may successfully resist every assault of the enemy.”</a:t>
            </a:r>
            <a:r>
              <a:rPr lang="en-US" dirty="0">
                <a:solidFill>
                  <a:srgbClr val="223A66"/>
                </a:solidFill>
                <a:effectLst/>
                <a:latin typeface="Avenir Book" panose="02000503020000020003" pitchFamily="2" charset="0"/>
              </a:rPr>
              <a:t> </a:t>
            </a:r>
            <a:r>
              <a:rPr lang="en-US"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Ellen G. White, </a:t>
            </a:r>
            <a:r>
              <a:rPr lang="en-US" sz="1800" i="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Prayer</a:t>
            </a:r>
            <a:r>
              <a:rPr lang="en-US" sz="18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 p. 91</a:t>
            </a:r>
            <a:endParaRPr lang="en-US" sz="2000" b="1" dirty="0">
              <a:solidFill>
                <a:srgbClr val="223A66"/>
              </a:solidFill>
              <a:effectLst/>
              <a:latin typeface="Avenir Book" panose="02000503020000020003" pitchFamily="2" charset="0"/>
              <a:ea typeface="DengXian" panose="02010600030101010101" pitchFamily="2" charset="-122"/>
            </a:endParaRPr>
          </a:p>
          <a:p>
            <a:pPr marL="0" indent="0">
              <a:buNone/>
            </a:pPr>
            <a:endParaRPr lang="pt-BR" dirty="0">
              <a:latin typeface="Avenir Book" panose="02000503020000020003" pitchFamily="2" charset="0"/>
            </a:endParaRPr>
          </a:p>
        </p:txBody>
      </p:sp>
    </p:spTree>
    <p:extLst>
      <p:ext uri="{BB962C8B-B14F-4D97-AF65-F5344CB8AC3E}">
        <p14:creationId xmlns:p14="http://schemas.microsoft.com/office/powerpoint/2010/main" val="193781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6" y="0"/>
            <a:ext cx="4636254" cy="1325563"/>
          </a:xfrm>
        </p:spPr>
        <p:txBody>
          <a:bodyPr>
            <a:normAutofit/>
          </a:bodyPr>
          <a:lstStyle/>
          <a:p>
            <a:r>
              <a:rPr lang="pt-BR" sz="3600" dirty="0">
                <a:solidFill>
                  <a:srgbClr val="223A66"/>
                </a:solidFill>
                <a:latin typeface="Arial Rounded MT Bold" panose="020F0704030504030204" pitchFamily="34" charset="77"/>
              </a:rPr>
              <a:t>THINK AND SHARE</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896138"/>
            <a:ext cx="8452377" cy="2574235"/>
          </a:xfrm>
        </p:spPr>
        <p:txBody>
          <a:bodyPr>
            <a:normAutofit lnSpcReduction="10000"/>
          </a:bodyPr>
          <a:lstStyle/>
          <a:p>
            <a:pPr marL="342900" indent="-342900">
              <a:spcBef>
                <a:spcPts val="0"/>
              </a:spcBef>
              <a:buClr>
                <a:srgbClr val="FF7B1A"/>
              </a:buClr>
              <a:buFont typeface="Symbol" pitchFamily="2" charset="2"/>
              <a:buChar char=""/>
            </a:pPr>
            <a:r>
              <a:rPr lang="en-US" sz="32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How has prayer helped you in your fight against temptation? </a:t>
            </a:r>
            <a:endParaRPr lang="en-US" sz="28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endParaRPr>
          </a:p>
          <a:p>
            <a:pPr marL="0" marR="0" lvl="0" indent="0">
              <a:spcBef>
                <a:spcPts val="0"/>
              </a:spcBef>
              <a:spcAft>
                <a:spcPts val="0"/>
              </a:spcAft>
              <a:buNone/>
            </a:pPr>
            <a:endParaRPr lang="en-US" sz="2800" kern="100" dirty="0">
              <a:effectLst/>
              <a:latin typeface="Avenir Book" panose="02000503020000020003" pitchFamily="2" charset="0"/>
              <a:ea typeface="DengXian" panose="02010600030101010101" pitchFamily="2" charset="-122"/>
              <a:cs typeface="Arial" panose="020B0604020202020204" pitchFamily="34" charset="0"/>
            </a:endParaRPr>
          </a:p>
          <a:p>
            <a:pPr marL="342900" marR="0" lvl="0" indent="-342900">
              <a:spcBef>
                <a:spcPts val="0"/>
              </a:spcBef>
              <a:spcAft>
                <a:spcPts val="0"/>
              </a:spcAft>
              <a:buClr>
                <a:srgbClr val="FF7B1A"/>
              </a:buClr>
              <a:buFont typeface="Symbol" pitchFamily="2" charset="2"/>
              <a:buChar char=""/>
            </a:pPr>
            <a:r>
              <a:rPr lang="en-US" sz="3200" b="1" dirty="0">
                <a:solidFill>
                  <a:srgbClr val="223A66"/>
                </a:solidFill>
                <a:effectLst/>
                <a:latin typeface="Avenir Book" panose="02000503020000020003" pitchFamily="2" charset="0"/>
                <a:ea typeface="DengXian" panose="02010600030101010101" pitchFamily="2" charset="-122"/>
              </a:rPr>
              <a:t>Share a few Bible verses that promise God will be with you during such situations</a:t>
            </a:r>
            <a:r>
              <a:rPr lang="en-US" sz="28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a:t>
            </a:r>
            <a:endParaRPr lang="en-US" sz="2800" b="1" kern="100" dirty="0">
              <a:solidFill>
                <a:srgbClr val="223A66"/>
              </a:solidFill>
              <a:effectLst/>
              <a:latin typeface="Avenir Book" panose="02000503020000020003" pitchFamily="2" charset="0"/>
              <a:ea typeface="DengXian" panose="02010600030101010101" pitchFamily="2" charset="-122"/>
              <a:cs typeface="Arial" panose="020B0604020202020204" pitchFamily="34" charset="0"/>
            </a:endParaRPr>
          </a:p>
          <a:p>
            <a:pPr marL="0" indent="0">
              <a:buNone/>
            </a:pPr>
            <a:endParaRPr lang="pt-BR" dirty="0">
              <a:latin typeface="Avenir LT 55 Roman" panose="02000503040000020003" pitchFamily="2" charset="0"/>
            </a:endParaRPr>
          </a:p>
        </p:txBody>
      </p:sp>
    </p:spTree>
    <p:extLst>
      <p:ext uri="{BB962C8B-B14F-4D97-AF65-F5344CB8AC3E}">
        <p14:creationId xmlns:p14="http://schemas.microsoft.com/office/powerpoint/2010/main" val="258022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1" y="0"/>
            <a:ext cx="4011592" cy="1325563"/>
          </a:xfrm>
        </p:spPr>
        <p:txBody>
          <a:bodyPr>
            <a:noAutofit/>
          </a:bodyPr>
          <a:lstStyle/>
          <a:p>
            <a:r>
              <a:rPr lang="pt-BR" sz="2800" dirty="0">
                <a:solidFill>
                  <a:srgbClr val="223A66"/>
                </a:solidFill>
                <a:latin typeface="Avenir Book" panose="02000503020000020003" pitchFamily="2" charset="0"/>
                <a:cs typeface="Arial" panose="020B0604020202020204" pitchFamily="34" charset="0"/>
              </a:rPr>
              <a:t>BENEFITS OF PRAYER</a:t>
            </a: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1754326"/>
          </a:xfrm>
          <a:prstGeom prst="rect">
            <a:avLst/>
          </a:prstGeom>
          <a:noFill/>
        </p:spPr>
        <p:txBody>
          <a:bodyPr wrap="square" rtlCol="0">
            <a:spAutoFit/>
          </a:bodyPr>
          <a:lstStyle/>
          <a:p>
            <a:r>
              <a:rPr lang="pt-BR" sz="5400" b="1" dirty="0">
                <a:solidFill>
                  <a:srgbClr val="223A66"/>
                </a:solidFill>
                <a:latin typeface="Avenir Book" panose="02000503020000020003" pitchFamily="2" charset="0"/>
                <a:cs typeface="Arial" panose="020B0604020202020204" pitchFamily="34" charset="0"/>
              </a:rPr>
              <a:t>IMPROVES OUR MENTAL HEALTH</a:t>
            </a:r>
          </a:p>
        </p:txBody>
      </p:sp>
      <p:sp>
        <p:nvSpPr>
          <p:cNvPr id="2" name="Oval 1">
            <a:extLst>
              <a:ext uri="{FF2B5EF4-FFF2-40B4-BE49-F238E27FC236}">
                <a16:creationId xmlns:a16="http://schemas.microsoft.com/office/drawing/2014/main" id="{B33443B7-BA75-D9F7-F134-A8181F1B965C}"/>
              </a:ext>
            </a:extLst>
          </p:cNvPr>
          <p:cNvSpPr/>
          <p:nvPr/>
        </p:nvSpPr>
        <p:spPr>
          <a:xfrm>
            <a:off x="455697"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3</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pt-BR" sz="6600" dirty="0">
                <a:solidFill>
                  <a:srgbClr val="E1A230"/>
                </a:solidFill>
                <a:latin typeface="Arial Rounded MT Bold" panose="020F0704030504030204" pitchFamily="34" charset="77"/>
              </a:rPr>
              <a:t>PRAYER</a:t>
            </a:r>
          </a:p>
        </p:txBody>
      </p:sp>
    </p:spTree>
    <p:extLst>
      <p:ext uri="{BB962C8B-B14F-4D97-AF65-F5344CB8AC3E}">
        <p14:creationId xmlns:p14="http://schemas.microsoft.com/office/powerpoint/2010/main" val="178727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ormAutofit lnSpcReduction="10000"/>
          </a:bodyPr>
          <a:lstStyle/>
          <a:p>
            <a:pPr marL="0" indent="0" algn="ctr">
              <a:lnSpc>
                <a:spcPct val="110000"/>
              </a:lnSpc>
              <a:buNone/>
            </a:pPr>
            <a:r>
              <a:rPr lang="en-US" dirty="0">
                <a:solidFill>
                  <a:srgbClr val="223A66"/>
                </a:solidFill>
                <a:effectLst/>
                <a:latin typeface="Avenir Book" panose="02000503020000020003" pitchFamily="2" charset="0"/>
                <a:ea typeface="DengXian" panose="02010600030101010101" pitchFamily="2" charset="-122"/>
              </a:rPr>
              <a:t>“Do not be anxious about anything, but in every situation, by prayer and petition, with thanksgiving, present your requests to God. And the peace of God, which transcends all understanding, will guard your hearts and your minds in Christ Jesus.” </a:t>
            </a:r>
            <a:r>
              <a:rPr lang="en-US" b="1" dirty="0">
                <a:solidFill>
                  <a:srgbClr val="223A66"/>
                </a:solidFill>
                <a:effectLst/>
                <a:latin typeface="Avenir Book" panose="02000503020000020003" pitchFamily="2" charset="0"/>
                <a:ea typeface="DengXian" panose="02010600030101010101" pitchFamily="2" charset="-122"/>
              </a:rPr>
              <a:t>Philippians 4:6-7</a:t>
            </a:r>
            <a:endParaRPr lang="en-US" sz="19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76924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A00B-0163-9BDF-B088-21A202AFDE3E}"/>
              </a:ext>
            </a:extLst>
          </p:cNvPr>
          <p:cNvSpPr>
            <a:spLocks noGrp="1"/>
          </p:cNvSpPr>
          <p:nvPr>
            <p:ph type="title"/>
          </p:nvPr>
        </p:nvSpPr>
        <p:spPr>
          <a:xfrm>
            <a:off x="2844799" y="365125"/>
            <a:ext cx="7167419" cy="1325563"/>
          </a:xfrm>
        </p:spPr>
        <p:txBody>
          <a:bodyPr>
            <a:normAutofit/>
          </a:bodyPr>
          <a:lstStyle/>
          <a:p>
            <a:r>
              <a:rPr lang="pt-BR" sz="4000" b="1" dirty="0">
                <a:solidFill>
                  <a:srgbClr val="223A66"/>
                </a:solidFill>
                <a:latin typeface="Caecilia LT Light" panose="02000403040000020004" pitchFamily="2" charset="0"/>
              </a:rPr>
              <a:t>Research Study</a:t>
            </a:r>
          </a:p>
        </p:txBody>
      </p:sp>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normAutofit/>
          </a:bodyPr>
          <a:lstStyle/>
          <a:p>
            <a:pPr marL="0" marR="0" indent="0">
              <a:spcBef>
                <a:spcPts val="0"/>
              </a:spcBef>
              <a:spcAft>
                <a:spcPts val="0"/>
              </a:spcAft>
              <a:buNone/>
            </a:pPr>
            <a:r>
              <a:rPr lang="en-US" dirty="0">
                <a:solidFill>
                  <a:srgbClr val="223A66"/>
                </a:solidFill>
                <a:effectLst/>
                <a:latin typeface="Avenir Book" panose="02000503020000020003" pitchFamily="2" charset="0"/>
                <a:ea typeface="DengXian" panose="02010600030101010101" pitchFamily="2" charset="-122"/>
              </a:rPr>
              <a:t>Researchers from Baylor University examined the data of 1,714 volunteers who participated in their recent Baylor Religion study, entitled, “</a:t>
            </a:r>
            <a:r>
              <a:rPr lang="en-US" i="1" dirty="0">
                <a:solidFill>
                  <a:srgbClr val="223A66"/>
                </a:solidFill>
                <a:effectLst/>
                <a:latin typeface="Avenir Book" panose="02000503020000020003" pitchFamily="2" charset="0"/>
                <a:ea typeface="DengXian" panose="02010600030101010101" pitchFamily="2" charset="-122"/>
              </a:rPr>
              <a:t>Prayer, Attachment to God, and Symptoms of Anxiety-Related Disorders among U. S. Adults.</a:t>
            </a:r>
            <a:r>
              <a:rPr lang="en-US" dirty="0">
                <a:solidFill>
                  <a:srgbClr val="223A66"/>
                </a:solidFill>
                <a:effectLst/>
                <a:latin typeface="Avenir Book" panose="02000503020000020003" pitchFamily="2" charset="0"/>
                <a:ea typeface="DengXian" panose="02010600030101010101" pitchFamily="2" charset="-122"/>
              </a:rPr>
              <a:t>” </a:t>
            </a:r>
            <a:endParaRPr lang="pt-BR" dirty="0">
              <a:solidFill>
                <a:srgbClr val="223A66"/>
              </a:solidFill>
              <a:effectLst/>
              <a:latin typeface="Avenir Book" panose="02000503020000020003" pitchFamily="2" charset="0"/>
              <a:ea typeface="DengXian" panose="02010600030101010101" pitchFamily="2" charset="-122"/>
            </a:endParaRPr>
          </a:p>
          <a:p>
            <a:pPr marL="0" marR="0" indent="0">
              <a:spcBef>
                <a:spcPts val="0"/>
              </a:spcBef>
              <a:spcAft>
                <a:spcPts val="0"/>
              </a:spcAft>
              <a:buNone/>
            </a:pPr>
            <a:r>
              <a:rPr lang="en-US" dirty="0">
                <a:solidFill>
                  <a:srgbClr val="223A66"/>
                </a:solidFill>
                <a:effectLst/>
                <a:latin typeface="Avenir Book" panose="02000503020000020003" pitchFamily="2" charset="0"/>
                <a:ea typeface="DengXian" panose="02010600030101010101" pitchFamily="2" charset="-122"/>
              </a:rPr>
              <a:t>They found that people who pray to a loving and protective God are less likely to experience anxiety-related disorders, such as worry, fear, self-consciousness, social anxiety and obsessive-compulsive behavior.</a:t>
            </a:r>
            <a:endParaRPr lang="en-US"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27191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A00B-0163-9BDF-B088-21A202AFDE3E}"/>
              </a:ext>
            </a:extLst>
          </p:cNvPr>
          <p:cNvSpPr>
            <a:spLocks noGrp="1"/>
          </p:cNvSpPr>
          <p:nvPr>
            <p:ph type="title"/>
          </p:nvPr>
        </p:nvSpPr>
        <p:spPr>
          <a:xfrm>
            <a:off x="2844799" y="365125"/>
            <a:ext cx="7167419" cy="1325563"/>
          </a:xfrm>
        </p:spPr>
        <p:txBody>
          <a:bodyPr>
            <a:normAutofit/>
          </a:bodyPr>
          <a:lstStyle/>
          <a:p>
            <a:r>
              <a:rPr lang="pt-BR" sz="4000" b="1" dirty="0" err="1">
                <a:solidFill>
                  <a:srgbClr val="223A66"/>
                </a:solidFill>
                <a:latin typeface="Caecilia LT Light" panose="02000403040000020004" pitchFamily="2" charset="0"/>
              </a:rPr>
              <a:t>Article</a:t>
            </a:r>
            <a:endParaRPr lang="pt-BR" sz="4000" b="1" dirty="0">
              <a:solidFill>
                <a:srgbClr val="223A66"/>
              </a:solidFill>
              <a:latin typeface="Caecilia LT Light" panose="02000403040000020004" pitchFamily="2" charset="0"/>
            </a:endParaRPr>
          </a:p>
        </p:txBody>
      </p:sp>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normAutofit/>
          </a:bodyPr>
          <a:lstStyle/>
          <a:p>
            <a:pPr marL="0" marR="0" indent="0">
              <a:spcBef>
                <a:spcPts val="0"/>
              </a:spcBef>
              <a:spcAft>
                <a:spcPts val="0"/>
              </a:spcAft>
              <a:buNone/>
            </a:pPr>
            <a:r>
              <a:rPr lang="en-US" dirty="0">
                <a:solidFill>
                  <a:srgbClr val="223A66"/>
                </a:solidFill>
                <a:effectLst/>
                <a:latin typeface="Avenir Book" panose="02000503020000020003" pitchFamily="2" charset="0"/>
                <a:ea typeface="DengXian" panose="02010600030101010101" pitchFamily="2" charset="-122"/>
              </a:rPr>
              <a:t>Doctors who have studied the physiological effects of prayer have reported that when praying, heart rate and blood pressure decrease, and breathing regulates. Prayer reduces stress as well as promotes feelings of control and peace of mind. Illnesses that are caused (at least in part) by an increase in stress are responsible for over half of all doctor visits in the United States. </a:t>
            </a:r>
          </a:p>
          <a:p>
            <a:pPr marL="0" marR="0" indent="0">
              <a:spcBef>
                <a:spcPts val="0"/>
              </a:spcBef>
              <a:spcAft>
                <a:spcPts val="0"/>
              </a:spcAft>
              <a:buNone/>
            </a:pPr>
            <a:endParaRPr lang="en-US" sz="1800" dirty="0">
              <a:solidFill>
                <a:srgbClr val="223A66"/>
              </a:solidFill>
              <a:latin typeface="Avenir Book" panose="02000503020000020003" pitchFamily="2" charset="0"/>
              <a:ea typeface="DengXian" panose="02010600030101010101" pitchFamily="2" charset="-122"/>
            </a:endParaRPr>
          </a:p>
          <a:p>
            <a:pPr marL="0" marR="0" indent="0">
              <a:spcBef>
                <a:spcPts val="0"/>
              </a:spcBef>
              <a:spcAft>
                <a:spcPts val="0"/>
              </a:spcAft>
              <a:buNone/>
            </a:pPr>
            <a:r>
              <a:rPr lang="en-US" sz="1800" dirty="0">
                <a:solidFill>
                  <a:srgbClr val="223A66"/>
                </a:solidFill>
                <a:latin typeface="Avenir Book" panose="02000503020000020003" pitchFamily="2" charset="0"/>
                <a:ea typeface="DengXian" panose="02010600030101010101" pitchFamily="2" charset="-122"/>
              </a:rPr>
              <a:t>Jenna Summers, </a:t>
            </a:r>
            <a:r>
              <a:rPr lang="en-US" sz="1800" dirty="0" err="1">
                <a:solidFill>
                  <a:srgbClr val="223A66"/>
                </a:solidFill>
                <a:latin typeface="Avenir Book" panose="02000503020000020003" pitchFamily="2" charset="0"/>
                <a:ea typeface="DengXian" panose="02010600030101010101" pitchFamily="2" charset="-122"/>
              </a:rPr>
              <a:t>AdventHealth</a:t>
            </a:r>
            <a:endParaRPr lang="en-US"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414853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normAutofit/>
          </a:bodyPr>
          <a:lstStyle/>
          <a:p>
            <a:pPr marL="0" marR="0" indent="0">
              <a:spcBef>
                <a:spcPts val="0"/>
              </a:spcBef>
              <a:spcAft>
                <a:spcPts val="0"/>
              </a:spcAft>
              <a:buNone/>
            </a:pPr>
            <a:r>
              <a:rPr lang="en-US" dirty="0">
                <a:solidFill>
                  <a:srgbClr val="223A66"/>
                </a:solidFill>
                <a:effectLst/>
                <a:latin typeface="Avenir Book" panose="02000503020000020003" pitchFamily="2" charset="0"/>
                <a:ea typeface="DengXian" panose="02010600030101010101" pitchFamily="2" charset="-122"/>
              </a:rPr>
              <a:t>When we intercede for others, we remove </a:t>
            </a:r>
            <a:r>
              <a:rPr lang="en-US" i="1" dirty="0">
                <a:solidFill>
                  <a:srgbClr val="223A66"/>
                </a:solidFill>
                <a:effectLst/>
                <a:latin typeface="Avenir Book" panose="02000503020000020003" pitchFamily="2" charset="0"/>
                <a:ea typeface="DengXian" panose="02010600030101010101" pitchFamily="2" charset="-122"/>
              </a:rPr>
              <a:t>self</a:t>
            </a:r>
            <a:r>
              <a:rPr lang="en-US" dirty="0">
                <a:solidFill>
                  <a:srgbClr val="223A66"/>
                </a:solidFill>
                <a:effectLst/>
                <a:latin typeface="Avenir Book" panose="02000503020000020003" pitchFamily="2" charset="0"/>
                <a:ea typeface="DengXian" panose="02010600030101010101" pitchFamily="2" charset="-122"/>
              </a:rPr>
              <a:t> from the scene and concentrate on helping others through prayer.</a:t>
            </a:r>
          </a:p>
          <a:p>
            <a:pPr marL="0" marR="0" indent="0">
              <a:spcBef>
                <a:spcPts val="0"/>
              </a:spcBef>
              <a:spcAft>
                <a:spcPts val="0"/>
              </a:spcAft>
              <a:buNone/>
            </a:pPr>
            <a:endParaRPr lang="en-US" dirty="0">
              <a:solidFill>
                <a:srgbClr val="223A66"/>
              </a:solidFill>
              <a:latin typeface="Avenir Book" panose="02000503020000020003" pitchFamily="2" charset="0"/>
              <a:ea typeface="DengXian" panose="02010600030101010101" pitchFamily="2" charset="-122"/>
            </a:endParaRPr>
          </a:p>
          <a:p>
            <a:pPr marL="0" marR="0" indent="0">
              <a:spcBef>
                <a:spcPts val="0"/>
              </a:spcBef>
              <a:spcAft>
                <a:spcPts val="0"/>
              </a:spcAft>
              <a:buNone/>
            </a:pPr>
            <a:r>
              <a:rPr lang="en-US" dirty="0">
                <a:solidFill>
                  <a:srgbClr val="223A66"/>
                </a:solidFill>
                <a:effectLst/>
                <a:latin typeface="Avenir Book" panose="02000503020000020003" pitchFamily="2" charset="0"/>
                <a:ea typeface="DengXian" panose="02010600030101010101" pitchFamily="2" charset="-122"/>
              </a:rPr>
              <a:t>Support from family and friends can be invaluable. Often it was the prayers of close associates that broke the spell of darkness. </a:t>
            </a:r>
            <a:endParaRPr lang="en-US"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77829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6" y="0"/>
            <a:ext cx="4636254" cy="1325563"/>
          </a:xfrm>
        </p:spPr>
        <p:txBody>
          <a:bodyPr>
            <a:normAutofit/>
          </a:bodyPr>
          <a:lstStyle/>
          <a:p>
            <a:r>
              <a:rPr lang="pt-BR" sz="3600" dirty="0">
                <a:solidFill>
                  <a:srgbClr val="223A66"/>
                </a:solidFill>
                <a:latin typeface="Arial Rounded MT Bold" panose="020F0704030504030204" pitchFamily="34" charset="77"/>
              </a:rPr>
              <a:t>THINK AND SHARE</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896138"/>
            <a:ext cx="8452377" cy="2574235"/>
          </a:xfrm>
        </p:spPr>
        <p:txBody>
          <a:bodyPr>
            <a:normAutofit fontScale="92500"/>
          </a:bodyPr>
          <a:lstStyle/>
          <a:p>
            <a:pPr marL="342900" indent="-342900">
              <a:spcBef>
                <a:spcPts val="0"/>
              </a:spcBef>
              <a:buClr>
                <a:srgbClr val="FF7B1A"/>
              </a:buClr>
              <a:buFont typeface="Symbol" pitchFamily="2" charset="2"/>
              <a:buChar char=""/>
            </a:pPr>
            <a:r>
              <a:rPr lang="en-US" sz="30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From your experience, how does prayer help you deal with anxiety, worry, and stress in your life and family? </a:t>
            </a:r>
            <a:endParaRPr lang="en-US" sz="28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endParaRPr>
          </a:p>
          <a:p>
            <a:pPr marL="0" marR="0" lvl="0" indent="0">
              <a:spcBef>
                <a:spcPts val="0"/>
              </a:spcBef>
              <a:spcAft>
                <a:spcPts val="0"/>
              </a:spcAft>
              <a:buNone/>
            </a:pPr>
            <a:endParaRPr lang="en-US" sz="2800" kern="100" dirty="0">
              <a:effectLst/>
              <a:latin typeface="Avenir Book" panose="02000503020000020003" pitchFamily="2" charset="0"/>
              <a:ea typeface="DengXian" panose="02010600030101010101" pitchFamily="2" charset="-122"/>
              <a:cs typeface="Arial" panose="020B0604020202020204" pitchFamily="34" charset="0"/>
            </a:endParaRPr>
          </a:p>
          <a:p>
            <a:pPr marL="342900" marR="0" lvl="0" indent="-342900">
              <a:spcBef>
                <a:spcPts val="0"/>
              </a:spcBef>
              <a:spcAft>
                <a:spcPts val="0"/>
              </a:spcAft>
              <a:buClr>
                <a:srgbClr val="FF7B1A"/>
              </a:buClr>
              <a:buFont typeface="Symbol" pitchFamily="2" charset="2"/>
              <a:buChar char=""/>
            </a:pPr>
            <a:r>
              <a:rPr lang="en-US" sz="3200" b="1" dirty="0">
                <a:solidFill>
                  <a:srgbClr val="223A66"/>
                </a:solidFill>
                <a:effectLst/>
                <a:latin typeface="Avenir Book" panose="02000503020000020003" pitchFamily="2" charset="0"/>
                <a:ea typeface="DengXian" panose="02010600030101010101" pitchFamily="2" charset="-122"/>
              </a:rPr>
              <a:t>For a person with a terminal illness, is prayer still helpful for the person’s mental health?</a:t>
            </a:r>
            <a:endParaRPr lang="pt-BR" sz="4400" b="1" dirty="0">
              <a:solidFill>
                <a:srgbClr val="223A66"/>
              </a:solidFill>
              <a:latin typeface="Avenir Book" panose="02000503020000020003" pitchFamily="2" charset="0"/>
            </a:endParaRPr>
          </a:p>
        </p:txBody>
      </p:sp>
    </p:spTree>
    <p:extLst>
      <p:ext uri="{BB962C8B-B14F-4D97-AF65-F5344CB8AC3E}">
        <p14:creationId xmlns:p14="http://schemas.microsoft.com/office/powerpoint/2010/main" val="3739557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58272" y="754207"/>
            <a:ext cx="8379691" cy="2349211"/>
          </a:xfrm>
        </p:spPr>
        <p:txBody>
          <a:bodyPr>
            <a:normAutofit/>
          </a:bodyPr>
          <a:lstStyle/>
          <a:p>
            <a:pPr marL="0" indent="0">
              <a:lnSpc>
                <a:spcPct val="150000"/>
              </a:lnSpc>
              <a:buNone/>
            </a:pPr>
            <a:r>
              <a:rPr lang="en-US" sz="2400" b="1" dirty="0">
                <a:solidFill>
                  <a:schemeClr val="accent1">
                    <a:lumMod val="50000"/>
                  </a:schemeClr>
                </a:solidFill>
                <a:effectLst/>
                <a:latin typeface="Avenir Book" panose="02000503020000020003" pitchFamily="2" charset="0"/>
                <a:ea typeface="DengXian" panose="02010600030101010101" pitchFamily="2" charset="-122"/>
              </a:rPr>
              <a:t>“Prayer is one of the most essential duties. Without it you cannot maintain a Christian walk. It elevates, strengthens, and ennobles; it is the soul talking with God.”</a:t>
            </a:r>
            <a:endParaRPr lang="pt-BR" sz="2400" b="1" kern="100" dirty="0">
              <a:solidFill>
                <a:schemeClr val="accent1">
                  <a:lumMod val="50000"/>
                </a:schemeClr>
              </a:solidFill>
              <a:latin typeface="Avenir Book" panose="02000503020000020003" pitchFamily="2" charset="0"/>
              <a:ea typeface="DengXian" panose="02010600030101010101" pitchFamily="2" charset="-122"/>
              <a:cs typeface="Arial" panose="020B0604020202020204" pitchFamily="34" charset="0"/>
            </a:endParaRPr>
          </a:p>
          <a:p>
            <a:pPr marL="0" indent="0" algn="r">
              <a:lnSpc>
                <a:spcPct val="150000"/>
              </a:lnSpc>
              <a:buNone/>
            </a:pPr>
            <a:r>
              <a:rPr lang="en-US" sz="1800" kern="100" dirty="0">
                <a:solidFill>
                  <a:schemeClr val="accent1">
                    <a:lumMod val="50000"/>
                  </a:schemeClr>
                </a:solidFill>
                <a:effectLst/>
                <a:ea typeface="DengXian" panose="02010600030101010101" pitchFamily="2" charset="-122"/>
                <a:cs typeface="Calibri" panose="020F0502020204030204" pitchFamily="34" charset="0"/>
              </a:rPr>
              <a:t>Ellen G. White, </a:t>
            </a:r>
            <a:r>
              <a:rPr lang="en-US" sz="1800" i="1" kern="100" dirty="0">
                <a:solidFill>
                  <a:schemeClr val="accent1">
                    <a:lumMod val="50000"/>
                  </a:schemeClr>
                </a:solidFill>
                <a:effectLst/>
                <a:ea typeface="DengXian" panose="02010600030101010101" pitchFamily="2" charset="-122"/>
                <a:cs typeface="Calibri" panose="020F0502020204030204" pitchFamily="34" charset="0"/>
              </a:rPr>
              <a:t>Testimonies for the Church,</a:t>
            </a:r>
            <a:r>
              <a:rPr lang="en-US" sz="1800" kern="100" dirty="0">
                <a:solidFill>
                  <a:schemeClr val="accent1">
                    <a:lumMod val="50000"/>
                  </a:schemeClr>
                </a:solidFill>
                <a:effectLst/>
                <a:ea typeface="DengXian" panose="02010600030101010101" pitchFamily="2" charset="-122"/>
                <a:cs typeface="Calibri" panose="020F0502020204030204" pitchFamily="34" charset="0"/>
              </a:rPr>
              <a:t> vol. 2, p. 313</a:t>
            </a:r>
            <a:endParaRPr lang="pt-BR" sz="1800" kern="100" dirty="0">
              <a:solidFill>
                <a:schemeClr val="accent1">
                  <a:lumMod val="50000"/>
                </a:schemeClr>
              </a:solidFill>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62649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1" y="0"/>
            <a:ext cx="4011592" cy="1325563"/>
          </a:xfrm>
        </p:spPr>
        <p:txBody>
          <a:bodyPr>
            <a:noAutofit/>
          </a:bodyPr>
          <a:lstStyle/>
          <a:p>
            <a:r>
              <a:rPr lang="pt-BR" sz="2800" dirty="0">
                <a:solidFill>
                  <a:srgbClr val="223A66"/>
                </a:solidFill>
                <a:latin typeface="Avenir Book" panose="02000503020000020003" pitchFamily="2" charset="0"/>
                <a:cs typeface="Arial" panose="020B0604020202020204" pitchFamily="34" charset="0"/>
              </a:rPr>
              <a:t>BENEFITS OF PRAYER</a:t>
            </a: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1754326"/>
          </a:xfrm>
          <a:prstGeom prst="rect">
            <a:avLst/>
          </a:prstGeom>
          <a:noFill/>
        </p:spPr>
        <p:txBody>
          <a:bodyPr wrap="square" rtlCol="0">
            <a:spAutoFit/>
          </a:bodyPr>
          <a:lstStyle/>
          <a:p>
            <a:r>
              <a:rPr lang="pt-BR" sz="5400" b="1" dirty="0">
                <a:solidFill>
                  <a:srgbClr val="223A66"/>
                </a:solidFill>
                <a:latin typeface="Avenir Book" panose="02000503020000020003" pitchFamily="2" charset="0"/>
                <a:cs typeface="Arial" panose="020B0604020202020204" pitchFamily="34" charset="0"/>
              </a:rPr>
              <a:t>INCREASES OUR THANKFULNESS</a:t>
            </a:r>
          </a:p>
        </p:txBody>
      </p:sp>
      <p:sp>
        <p:nvSpPr>
          <p:cNvPr id="2" name="Oval 1">
            <a:extLst>
              <a:ext uri="{FF2B5EF4-FFF2-40B4-BE49-F238E27FC236}">
                <a16:creationId xmlns:a16="http://schemas.microsoft.com/office/drawing/2014/main" id="{B33443B7-BA75-D9F7-F134-A8181F1B965C}"/>
              </a:ext>
            </a:extLst>
          </p:cNvPr>
          <p:cNvSpPr/>
          <p:nvPr/>
        </p:nvSpPr>
        <p:spPr>
          <a:xfrm>
            <a:off x="455697"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4</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pt-BR" sz="6600" dirty="0">
                <a:solidFill>
                  <a:srgbClr val="E1A230"/>
                </a:solidFill>
                <a:latin typeface="Arial Rounded MT Bold" panose="020F0704030504030204" pitchFamily="34" charset="77"/>
              </a:rPr>
              <a:t>PRAYER</a:t>
            </a:r>
          </a:p>
        </p:txBody>
      </p:sp>
    </p:spTree>
    <p:extLst>
      <p:ext uri="{BB962C8B-B14F-4D97-AF65-F5344CB8AC3E}">
        <p14:creationId xmlns:p14="http://schemas.microsoft.com/office/powerpoint/2010/main" val="3420264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chor="ctr">
            <a:normAutofit/>
          </a:bodyPr>
          <a:lstStyle/>
          <a:p>
            <a:pPr marL="0" indent="0">
              <a:lnSpc>
                <a:spcPct val="110000"/>
              </a:lnSpc>
              <a:buNone/>
            </a:pPr>
            <a:r>
              <a:rPr lang="en-US" sz="3200" dirty="0">
                <a:solidFill>
                  <a:srgbClr val="223A66"/>
                </a:solidFill>
                <a:effectLst/>
                <a:latin typeface="Avenir Book" panose="02000503020000020003" pitchFamily="2" charset="0"/>
                <a:ea typeface="DengXian" panose="02010600030101010101" pitchFamily="2" charset="-122"/>
              </a:rPr>
              <a:t>“Rejoice always, pray continually, give thanks in all circumstances; for this is God’s will for you in Christ Jesus.” </a:t>
            </a:r>
            <a:r>
              <a:rPr lang="en-US" sz="3200" b="1" dirty="0">
                <a:solidFill>
                  <a:srgbClr val="223A66"/>
                </a:solidFill>
                <a:effectLst/>
                <a:latin typeface="Avenir Book" panose="02000503020000020003" pitchFamily="2" charset="0"/>
                <a:ea typeface="DengXian" panose="02010600030101010101" pitchFamily="2" charset="-122"/>
              </a:rPr>
              <a:t>1 Thessalonians 5:16-18</a:t>
            </a:r>
          </a:p>
        </p:txBody>
      </p:sp>
    </p:spTree>
    <p:extLst>
      <p:ext uri="{BB962C8B-B14F-4D97-AF65-F5344CB8AC3E}">
        <p14:creationId xmlns:p14="http://schemas.microsoft.com/office/powerpoint/2010/main" val="394791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73398" y="1498744"/>
            <a:ext cx="7167420" cy="4351338"/>
          </a:xfrm>
        </p:spPr>
        <p:txBody>
          <a:bodyPr>
            <a:normAutofit/>
          </a:bodyPr>
          <a:lstStyle/>
          <a:p>
            <a:pPr marL="0" indent="0">
              <a:spcBef>
                <a:spcPts val="0"/>
              </a:spcBef>
              <a:buNone/>
            </a:pPr>
            <a:r>
              <a:rPr lang="en-US" b="1" dirty="0">
                <a:solidFill>
                  <a:srgbClr val="223A66"/>
                </a:solidFill>
                <a:effectLst/>
                <a:latin typeface="Avenir Book" panose="02000503020000020003" pitchFamily="2" charset="0"/>
                <a:ea typeface="DengXian" panose="02010600030101010101" pitchFamily="2" charset="-122"/>
              </a:rPr>
              <a:t>“</a:t>
            </a:r>
            <a:r>
              <a:rPr lang="en-US" sz="2800" kern="0" dirty="0">
                <a:solidFill>
                  <a:srgbClr val="223A66"/>
                </a:solidFill>
                <a:effectLst/>
                <a:latin typeface="Avenir Book" panose="02000503020000020003" pitchFamily="2" charset="0"/>
                <a:ea typeface="Times New Roman" panose="02020603050405020304" pitchFamily="18" charset="0"/>
              </a:rPr>
              <a:t>Nothing tends more to promote health of body and of soul than does a spirit of gratitude and praise. It is a positive duty to resist melancholy, discontented thoughts and feelings—as much a duty as it is to pray. If we are heaven-bound, how can we go as a band of mourners, groaning and complaining all along the way to our Father's house?” </a:t>
            </a:r>
            <a:r>
              <a:rPr lang="en-US" sz="2400" kern="100" dirty="0">
                <a:solidFill>
                  <a:srgbClr val="223A66"/>
                </a:solidFill>
                <a:effectLst/>
                <a:ea typeface="DengXian" panose="02010600030101010101" pitchFamily="2" charset="-122"/>
                <a:cs typeface="Calibri" panose="020F0502020204030204" pitchFamily="34" charset="0"/>
              </a:rPr>
              <a:t>Ellen G. White, </a:t>
            </a:r>
            <a:r>
              <a:rPr lang="en-US" sz="2400" i="1" kern="100" dirty="0">
                <a:solidFill>
                  <a:srgbClr val="223A66"/>
                </a:solidFill>
                <a:effectLst/>
                <a:ea typeface="DengXian" panose="02010600030101010101" pitchFamily="2" charset="-122"/>
                <a:cs typeface="Calibri" panose="020F0502020204030204" pitchFamily="34" charset="0"/>
              </a:rPr>
              <a:t>Ministry </a:t>
            </a:r>
            <a:r>
              <a:rPr lang="en-US" sz="2400" i="1" kern="100" dirty="0">
                <a:solidFill>
                  <a:srgbClr val="223A66"/>
                </a:solidFill>
                <a:ea typeface="DengXian" panose="02010600030101010101" pitchFamily="2" charset="-122"/>
                <a:cs typeface="Calibri" panose="020F0502020204030204" pitchFamily="34" charset="0"/>
              </a:rPr>
              <a:t>of Healing</a:t>
            </a:r>
            <a:r>
              <a:rPr lang="en-US" sz="2400" i="1" kern="100" dirty="0">
                <a:solidFill>
                  <a:srgbClr val="223A66"/>
                </a:solidFill>
                <a:effectLst/>
                <a:ea typeface="DengXian" panose="02010600030101010101" pitchFamily="2" charset="-122"/>
                <a:cs typeface="Calibri" panose="020F0502020204030204" pitchFamily="34" charset="0"/>
              </a:rPr>
              <a:t>,</a:t>
            </a:r>
            <a:r>
              <a:rPr lang="en-US" sz="2400" kern="100" dirty="0">
                <a:solidFill>
                  <a:srgbClr val="223A66"/>
                </a:solidFill>
                <a:effectLst/>
                <a:ea typeface="DengXian" panose="02010600030101010101" pitchFamily="2" charset="-122"/>
                <a:cs typeface="Calibri" panose="020F0502020204030204" pitchFamily="34" charset="0"/>
              </a:rPr>
              <a:t> p. </a:t>
            </a:r>
            <a:r>
              <a:rPr lang="en-US" sz="2400" kern="100" dirty="0">
                <a:solidFill>
                  <a:srgbClr val="223A66"/>
                </a:solidFill>
                <a:ea typeface="DengXian" panose="02010600030101010101" pitchFamily="2" charset="-122"/>
                <a:cs typeface="Calibri" panose="020F0502020204030204" pitchFamily="34" charset="0"/>
              </a:rPr>
              <a:t>25</a:t>
            </a:r>
            <a:endParaRPr lang="en-US" sz="2400" b="1" dirty="0">
              <a:solidFill>
                <a:srgbClr val="223A66"/>
              </a:solidFill>
              <a:effectLst/>
              <a:latin typeface="Avenir Book" panose="02000503020000020003" pitchFamily="2" charset="0"/>
              <a:ea typeface="DengXian" panose="02010600030101010101" pitchFamily="2" charset="-122"/>
            </a:endParaRPr>
          </a:p>
          <a:p>
            <a:pPr marL="0" marR="0" indent="0">
              <a:spcBef>
                <a:spcPts val="0"/>
              </a:spcBef>
              <a:spcAft>
                <a:spcPts val="0"/>
              </a:spcAft>
              <a:buNone/>
            </a:pPr>
            <a:endParaRPr lang="en-US"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52310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68211" y="615059"/>
            <a:ext cx="8379691" cy="2585341"/>
          </a:xfrm>
        </p:spPr>
        <p:txBody>
          <a:bodyPr>
            <a:normAutofit fontScale="92500" lnSpcReduction="20000"/>
          </a:bodyPr>
          <a:lstStyle/>
          <a:p>
            <a:pPr marL="0" indent="0">
              <a:lnSpc>
                <a:spcPct val="150000"/>
              </a:lnSpc>
              <a:buNone/>
            </a:pPr>
            <a:r>
              <a:rPr lang="en-US" sz="3200" kern="0" dirty="0">
                <a:solidFill>
                  <a:srgbClr val="223A66"/>
                </a:solidFill>
                <a:effectLst/>
                <a:latin typeface="Avenir Book" panose="02000503020000020003" pitchFamily="2" charset="0"/>
                <a:ea typeface="Times New Roman" panose="02020603050405020304" pitchFamily="18" charset="0"/>
              </a:rPr>
              <a:t>“Praise the Lord! Praise the Lord, O my soul! While I live I will praise the Lord; I will sing praises to my God while I have my being.” </a:t>
            </a:r>
            <a:r>
              <a:rPr lang="en-US" sz="3200" b="1" kern="0" dirty="0">
                <a:solidFill>
                  <a:srgbClr val="223A66"/>
                </a:solidFill>
                <a:effectLst/>
                <a:latin typeface="Avenir Book" panose="02000503020000020003" pitchFamily="2" charset="0"/>
                <a:ea typeface="Times New Roman" panose="02020603050405020304" pitchFamily="18" charset="0"/>
              </a:rPr>
              <a:t>Psalm 146:1-2</a:t>
            </a:r>
            <a:endParaRPr lang="en-US" sz="3200" b="1" dirty="0">
              <a:solidFill>
                <a:srgbClr val="223A66"/>
              </a:solidFill>
              <a:effectLst/>
              <a:latin typeface="Avenir Book" panose="02000503020000020003" pitchFamily="2" charset="0"/>
              <a:ea typeface="DengXian" panose="02010600030101010101" pitchFamily="2" charset="-122"/>
            </a:endParaRPr>
          </a:p>
          <a:p>
            <a:pPr marL="0" indent="0">
              <a:lnSpc>
                <a:spcPct val="150000"/>
              </a:lnSpc>
              <a:buNone/>
            </a:pPr>
            <a:endParaRPr lang="pt-BR" sz="1800" b="1" kern="100" dirty="0">
              <a:solidFill>
                <a:srgbClr val="223A66"/>
              </a:solidFill>
              <a:effectLst/>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45053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6" y="0"/>
            <a:ext cx="4636254" cy="1325563"/>
          </a:xfrm>
        </p:spPr>
        <p:txBody>
          <a:bodyPr>
            <a:normAutofit/>
          </a:bodyPr>
          <a:lstStyle/>
          <a:p>
            <a:r>
              <a:rPr lang="pt-BR" sz="3600" dirty="0">
                <a:solidFill>
                  <a:srgbClr val="223A66"/>
                </a:solidFill>
                <a:latin typeface="Arial Rounded MT Bold" panose="020F0704030504030204" pitchFamily="34" charset="77"/>
              </a:rPr>
              <a:t>THINK AND SHARE</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896138"/>
            <a:ext cx="8452377" cy="2574235"/>
          </a:xfrm>
        </p:spPr>
        <p:txBody>
          <a:bodyPr>
            <a:normAutofit/>
          </a:bodyPr>
          <a:lstStyle/>
          <a:p>
            <a:pPr marL="342900" indent="-342900">
              <a:spcBef>
                <a:spcPts val="0"/>
              </a:spcBef>
              <a:buClr>
                <a:srgbClr val="FF7B1A"/>
              </a:buClr>
              <a:buFont typeface="Symbol" pitchFamily="2" charset="2"/>
              <a:buChar char=""/>
            </a:pPr>
            <a:r>
              <a:rPr lang="en-US" sz="3000" kern="0" dirty="0">
                <a:solidFill>
                  <a:srgbClr val="223A66"/>
                </a:solidFill>
                <a:effectLst/>
                <a:latin typeface="Avenir Book" panose="02000503020000020003" pitchFamily="2" charset="0"/>
                <a:ea typeface="Times New Roman" panose="02020603050405020304" pitchFamily="18" charset="0"/>
                <a:cs typeface="Calibri" panose="020F0502020204030204" pitchFamily="34" charset="0"/>
              </a:rPr>
              <a:t>The apostle Paul asked us to give thanks in all circumstances. Is it easy to give thanks when you are facing tough situations in your life? </a:t>
            </a:r>
            <a:endParaRPr lang="en-US" sz="30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endParaRPr>
          </a:p>
          <a:p>
            <a:pPr marL="0" marR="0" lvl="0" indent="0">
              <a:spcBef>
                <a:spcPts val="0"/>
              </a:spcBef>
              <a:spcAft>
                <a:spcPts val="0"/>
              </a:spcAft>
              <a:buNone/>
            </a:pPr>
            <a:endParaRPr lang="en-US" sz="3000" kern="100" dirty="0">
              <a:effectLst/>
              <a:latin typeface="Avenir Book" panose="02000503020000020003" pitchFamily="2" charset="0"/>
              <a:ea typeface="DengXian" panose="02010600030101010101" pitchFamily="2" charset="-122"/>
              <a:cs typeface="Arial" panose="020B0604020202020204" pitchFamily="34" charset="0"/>
            </a:endParaRPr>
          </a:p>
          <a:p>
            <a:pPr marL="342900" indent="-342900">
              <a:spcBef>
                <a:spcPts val="0"/>
              </a:spcBef>
              <a:buClr>
                <a:srgbClr val="FF7B1A"/>
              </a:buClr>
              <a:buFont typeface="Symbol" pitchFamily="2" charset="2"/>
              <a:buChar char=""/>
            </a:pPr>
            <a:r>
              <a:rPr lang="en-US" sz="3000" kern="0" dirty="0">
                <a:solidFill>
                  <a:srgbClr val="223A66"/>
                </a:solidFill>
                <a:effectLst/>
                <a:latin typeface="Avenir Book" panose="02000503020000020003" pitchFamily="2" charset="0"/>
                <a:ea typeface="Times New Roman" panose="02020603050405020304" pitchFamily="18" charset="0"/>
                <a:cs typeface="Calibri" panose="020F0502020204030204" pitchFamily="34" charset="0"/>
              </a:rPr>
              <a:t>Share some suggestions on how to be thankful to God even in tough times.</a:t>
            </a:r>
            <a:endParaRPr lang="en-US" sz="3000" kern="100" dirty="0">
              <a:solidFill>
                <a:srgbClr val="223A66"/>
              </a:solidFill>
              <a:effectLst/>
              <a:latin typeface="Avenir Book" panose="02000503020000020003" pitchFamily="2" charset="0"/>
              <a:ea typeface="DengXian" panose="02010600030101010101" pitchFamily="2" charset="-122"/>
              <a:cs typeface="Arial" panose="020B0604020202020204" pitchFamily="34" charset="0"/>
            </a:endParaRPr>
          </a:p>
          <a:p>
            <a:pPr marL="342900" marR="0" lvl="0" indent="-342900">
              <a:spcBef>
                <a:spcPts val="0"/>
              </a:spcBef>
              <a:spcAft>
                <a:spcPts val="0"/>
              </a:spcAft>
              <a:buClr>
                <a:srgbClr val="FF7B1A"/>
              </a:buClr>
              <a:buFont typeface="Symbol" pitchFamily="2" charset="2"/>
              <a:buChar char=""/>
            </a:pPr>
            <a:endParaRPr lang="pt-BR" sz="4400" b="1" dirty="0">
              <a:solidFill>
                <a:srgbClr val="223A66"/>
              </a:solidFill>
              <a:latin typeface="Avenir Book" panose="02000503020000020003" pitchFamily="2" charset="0"/>
            </a:endParaRPr>
          </a:p>
        </p:txBody>
      </p:sp>
    </p:spTree>
    <p:extLst>
      <p:ext uri="{BB962C8B-B14F-4D97-AF65-F5344CB8AC3E}">
        <p14:creationId xmlns:p14="http://schemas.microsoft.com/office/powerpoint/2010/main" val="225276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1" y="0"/>
            <a:ext cx="4011592" cy="1325563"/>
          </a:xfrm>
        </p:spPr>
        <p:txBody>
          <a:bodyPr>
            <a:noAutofit/>
          </a:bodyPr>
          <a:lstStyle/>
          <a:p>
            <a:r>
              <a:rPr lang="pt-BR" sz="2800" dirty="0">
                <a:solidFill>
                  <a:srgbClr val="223A66"/>
                </a:solidFill>
                <a:latin typeface="Avenir Book" panose="02000503020000020003" pitchFamily="2" charset="0"/>
                <a:cs typeface="Arial" panose="020B0604020202020204" pitchFamily="34" charset="0"/>
              </a:rPr>
              <a:t>BENEFITS OF PRAYER</a:t>
            </a: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1754326"/>
          </a:xfrm>
          <a:prstGeom prst="rect">
            <a:avLst/>
          </a:prstGeom>
          <a:noFill/>
        </p:spPr>
        <p:txBody>
          <a:bodyPr wrap="square" rtlCol="0">
            <a:spAutoFit/>
          </a:bodyPr>
          <a:lstStyle/>
          <a:p>
            <a:r>
              <a:rPr lang="pt-BR" sz="5400" b="1" dirty="0">
                <a:solidFill>
                  <a:srgbClr val="223A66"/>
                </a:solidFill>
                <a:latin typeface="Avenir Book" panose="02000503020000020003" pitchFamily="2" charset="0"/>
                <a:cs typeface="Arial" panose="020B0604020202020204" pitchFamily="34" charset="0"/>
              </a:rPr>
              <a:t>DEVELOPS A MORE CHRISTLIKE CHARACTER</a:t>
            </a:r>
          </a:p>
        </p:txBody>
      </p:sp>
      <p:sp>
        <p:nvSpPr>
          <p:cNvPr id="2" name="Oval 1">
            <a:extLst>
              <a:ext uri="{FF2B5EF4-FFF2-40B4-BE49-F238E27FC236}">
                <a16:creationId xmlns:a16="http://schemas.microsoft.com/office/drawing/2014/main" id="{B33443B7-BA75-D9F7-F134-A8181F1B965C}"/>
              </a:ext>
            </a:extLst>
          </p:cNvPr>
          <p:cNvSpPr/>
          <p:nvPr/>
        </p:nvSpPr>
        <p:spPr>
          <a:xfrm>
            <a:off x="455697"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5</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pt-BR" sz="6600" dirty="0">
                <a:solidFill>
                  <a:srgbClr val="E1A230"/>
                </a:solidFill>
                <a:latin typeface="Arial Rounded MT Bold" panose="020F0704030504030204" pitchFamily="34" charset="77"/>
              </a:rPr>
              <a:t>PRAYER</a:t>
            </a:r>
          </a:p>
        </p:txBody>
      </p:sp>
    </p:spTree>
    <p:extLst>
      <p:ext uri="{BB962C8B-B14F-4D97-AF65-F5344CB8AC3E}">
        <p14:creationId xmlns:p14="http://schemas.microsoft.com/office/powerpoint/2010/main" val="285528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chor="ctr">
            <a:normAutofit/>
          </a:bodyPr>
          <a:lstStyle/>
          <a:p>
            <a:pPr marL="0" indent="0">
              <a:lnSpc>
                <a:spcPct val="110000"/>
              </a:lnSpc>
              <a:buNone/>
            </a:pPr>
            <a:r>
              <a:rPr lang="en-US" sz="3200" kern="0" dirty="0">
                <a:solidFill>
                  <a:srgbClr val="223A66"/>
                </a:solidFill>
                <a:effectLst/>
                <a:latin typeface="Avenir Book" panose="02000503020000020003" pitchFamily="2" charset="0"/>
                <a:ea typeface="Times New Roman" panose="02020603050405020304" pitchFamily="18" charset="0"/>
              </a:rPr>
              <a:t>“Do nothing out of selfish ambition or vain conceit. Rather, in humility value others above yourselves.” </a:t>
            </a:r>
            <a:r>
              <a:rPr lang="en-US" sz="3200" b="1" kern="0" dirty="0">
                <a:solidFill>
                  <a:srgbClr val="223A66"/>
                </a:solidFill>
                <a:effectLst/>
                <a:latin typeface="Avenir Book" panose="02000503020000020003" pitchFamily="2" charset="0"/>
                <a:ea typeface="Times New Roman" panose="02020603050405020304" pitchFamily="18" charset="0"/>
              </a:rPr>
              <a:t>Philippians 2:3</a:t>
            </a:r>
            <a:r>
              <a:rPr lang="en-US" sz="3600" b="1" dirty="0">
                <a:solidFill>
                  <a:srgbClr val="223A66"/>
                </a:solidFill>
                <a:effectLst/>
                <a:latin typeface="Avenir Book" panose="02000503020000020003" pitchFamily="2" charset="0"/>
              </a:rPr>
              <a:t> </a:t>
            </a:r>
            <a:endParaRPr lang="en-US" sz="48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29672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8504E-8EB5-8B4C-3414-D113AC58CA55}"/>
              </a:ext>
            </a:extLst>
          </p:cNvPr>
          <p:cNvSpPr>
            <a:spLocks noGrp="1"/>
          </p:cNvSpPr>
          <p:nvPr>
            <p:ph idx="1"/>
          </p:nvPr>
        </p:nvSpPr>
        <p:spPr>
          <a:xfrm>
            <a:off x="944217" y="436155"/>
            <a:ext cx="8617227" cy="2704611"/>
          </a:xfrm>
        </p:spPr>
        <p:txBody>
          <a:bodyPr anchor="ctr">
            <a:normAutofit lnSpcReduction="10000"/>
          </a:bodyPr>
          <a:lstStyle/>
          <a:p>
            <a:pPr marL="0" indent="0">
              <a:lnSpc>
                <a:spcPct val="110000"/>
              </a:lnSpc>
              <a:buNone/>
            </a:pPr>
            <a:r>
              <a:rPr lang="en-US" sz="3200" dirty="0">
                <a:solidFill>
                  <a:srgbClr val="223A66"/>
                </a:solidFill>
                <a:effectLst/>
                <a:latin typeface="Avenir Book" panose="02000503020000020003" pitchFamily="2" charset="0"/>
                <a:ea typeface="DengXian" panose="02010600030101010101" pitchFamily="2" charset="-122"/>
              </a:rPr>
              <a:t>“And we all, who with unveiled faces contemplate the Lord’s glory, are being transformed into his image with ever-increasing glory, which comes from the Lord, who is the Spirit.” </a:t>
            </a:r>
            <a:r>
              <a:rPr lang="en-US" sz="3200" b="1" dirty="0">
                <a:solidFill>
                  <a:srgbClr val="223A66"/>
                </a:solidFill>
                <a:effectLst/>
                <a:latin typeface="Avenir Book" panose="02000503020000020003" pitchFamily="2" charset="0"/>
                <a:ea typeface="DengXian" panose="02010600030101010101" pitchFamily="2" charset="-122"/>
              </a:rPr>
              <a:t>2 Corinthians 3:18</a:t>
            </a:r>
            <a:r>
              <a:rPr lang="en-US" sz="3600" b="1" dirty="0">
                <a:solidFill>
                  <a:srgbClr val="223A66"/>
                </a:solidFill>
                <a:effectLst/>
                <a:latin typeface="Avenir Book" panose="02000503020000020003" pitchFamily="2" charset="0"/>
              </a:rPr>
              <a:t> </a:t>
            </a:r>
            <a:endParaRPr lang="en-US" sz="7200" b="1"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255811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A00B-0163-9BDF-B088-21A202AFDE3E}"/>
              </a:ext>
            </a:extLst>
          </p:cNvPr>
          <p:cNvSpPr>
            <a:spLocks noGrp="1"/>
          </p:cNvSpPr>
          <p:nvPr>
            <p:ph type="title"/>
          </p:nvPr>
        </p:nvSpPr>
        <p:spPr>
          <a:xfrm>
            <a:off x="2844799" y="365125"/>
            <a:ext cx="7167419" cy="1325563"/>
          </a:xfrm>
        </p:spPr>
        <p:txBody>
          <a:bodyPr>
            <a:normAutofit/>
          </a:bodyPr>
          <a:lstStyle/>
          <a:p>
            <a:r>
              <a:rPr lang="pt-BR" sz="4000" b="1" dirty="0">
                <a:solidFill>
                  <a:srgbClr val="223A66"/>
                </a:solidFill>
                <a:latin typeface="Caecilia LT Light" panose="02000403040000020004" pitchFamily="2" charset="0"/>
              </a:rPr>
              <a:t>Characteristics </a:t>
            </a:r>
            <a:r>
              <a:rPr lang="pt-BR" sz="4000" b="1" dirty="0" err="1">
                <a:solidFill>
                  <a:srgbClr val="223A66"/>
                </a:solidFill>
                <a:latin typeface="Caecilia LT Light" panose="02000403040000020004" pitchFamily="2" charset="0"/>
              </a:rPr>
              <a:t>of</a:t>
            </a:r>
            <a:r>
              <a:rPr lang="pt-BR" sz="4000" b="1" dirty="0">
                <a:solidFill>
                  <a:srgbClr val="223A66"/>
                </a:solidFill>
                <a:latin typeface="Caecilia LT Light" panose="02000403040000020004" pitchFamily="2" charset="0"/>
              </a:rPr>
              <a:t> Christlikeness</a:t>
            </a:r>
          </a:p>
        </p:txBody>
      </p:sp>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2844798" y="1825625"/>
            <a:ext cx="7167420" cy="4351338"/>
          </a:xfrm>
        </p:spPr>
        <p:txBody>
          <a:bodyPr>
            <a:normAutofit/>
          </a:bodyPr>
          <a:lstStyle/>
          <a:p>
            <a:pPr marL="0" marR="0" indent="0">
              <a:spcBef>
                <a:spcPts val="0"/>
              </a:spcBef>
              <a:spcAft>
                <a:spcPts val="0"/>
              </a:spcAft>
              <a:buNone/>
            </a:pPr>
            <a:r>
              <a:rPr lang="en-US" sz="3200" kern="0" dirty="0">
                <a:solidFill>
                  <a:srgbClr val="223A66"/>
                </a:solidFill>
                <a:effectLst/>
                <a:latin typeface="Avenir Book" panose="02000503020000020003" pitchFamily="2" charset="0"/>
                <a:ea typeface="Times New Roman" panose="02020603050405020304" pitchFamily="18" charset="0"/>
              </a:rPr>
              <a:t>“But the fruit of the Spirit is love, joy, peace, forbearance, kindness, goodness, faithfulness.”</a:t>
            </a:r>
            <a:endParaRPr lang="en-US" sz="4400" kern="0" dirty="0">
              <a:solidFill>
                <a:srgbClr val="223A66"/>
              </a:solidFill>
              <a:latin typeface="Avenir Book" panose="02000503020000020003" pitchFamily="2" charset="0"/>
              <a:ea typeface="Times New Roman" panose="02020603050405020304" pitchFamily="18" charset="0"/>
            </a:endParaRPr>
          </a:p>
          <a:p>
            <a:pPr marL="0" marR="0" indent="0">
              <a:spcBef>
                <a:spcPts val="0"/>
              </a:spcBef>
              <a:spcAft>
                <a:spcPts val="0"/>
              </a:spcAft>
              <a:buNone/>
            </a:pPr>
            <a:r>
              <a:rPr lang="en-US" sz="3200" b="1" kern="0" dirty="0">
                <a:solidFill>
                  <a:srgbClr val="223A66"/>
                </a:solidFill>
                <a:effectLst/>
                <a:latin typeface="Avenir Book" panose="02000503020000020003" pitchFamily="2" charset="0"/>
                <a:ea typeface="Times New Roman" panose="02020603050405020304" pitchFamily="18" charset="0"/>
              </a:rPr>
              <a:t>Galatians 5:22-23</a:t>
            </a:r>
            <a:r>
              <a:rPr lang="en-US" sz="4400" b="1" dirty="0">
                <a:solidFill>
                  <a:srgbClr val="223A66"/>
                </a:solidFill>
                <a:effectLst/>
                <a:latin typeface="Avenir Book" panose="02000503020000020003" pitchFamily="2" charset="0"/>
              </a:rPr>
              <a:t> </a:t>
            </a:r>
            <a:endParaRPr lang="en-US" sz="4400" b="1"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84507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73398" y="1498744"/>
            <a:ext cx="7167420" cy="4351338"/>
          </a:xfrm>
        </p:spPr>
        <p:txBody>
          <a:bodyPr>
            <a:normAutofit/>
          </a:bodyPr>
          <a:lstStyle/>
          <a:p>
            <a:pPr marL="0" indent="0">
              <a:spcBef>
                <a:spcPts val="0"/>
              </a:spcBef>
              <a:buNone/>
            </a:pPr>
            <a:r>
              <a:rPr lang="en-US" dirty="0">
                <a:solidFill>
                  <a:srgbClr val="223A66"/>
                </a:solidFill>
                <a:effectLst/>
                <a:latin typeface="Avenir Book" panose="02000503020000020003" pitchFamily="2" charset="0"/>
                <a:ea typeface="DengXian" panose="02010600030101010101" pitchFamily="2" charset="-122"/>
              </a:rPr>
              <a:t>“To be like Jesus is not just to stop committing a few obvious sins such as lying, cheating, gossiping, and thinking impure thoughts. To be like Jesus is to always seek to do the will of the Father. [It is] to come to the place where we delight to do the will of God, however sacrificial or unpleasant that may seem to us at the time, simply because it is </a:t>
            </a:r>
            <a:r>
              <a:rPr lang="en-US" i="1" dirty="0">
                <a:solidFill>
                  <a:srgbClr val="223A66"/>
                </a:solidFill>
                <a:effectLst/>
                <a:latin typeface="Avenir Book" panose="02000503020000020003" pitchFamily="2" charset="0"/>
                <a:ea typeface="DengXian" panose="02010600030101010101" pitchFamily="2" charset="-122"/>
              </a:rPr>
              <a:t>His</a:t>
            </a:r>
            <a:r>
              <a:rPr lang="en-US" dirty="0">
                <a:solidFill>
                  <a:srgbClr val="223A66"/>
                </a:solidFill>
                <a:effectLst/>
                <a:latin typeface="Avenir Book" panose="02000503020000020003" pitchFamily="2" charset="0"/>
                <a:ea typeface="DengXian" panose="02010600030101010101" pitchFamily="2" charset="-122"/>
              </a:rPr>
              <a:t> will.”</a:t>
            </a:r>
            <a:r>
              <a:rPr lang="en-US" dirty="0">
                <a:solidFill>
                  <a:srgbClr val="223A66"/>
                </a:solidFill>
                <a:latin typeface="Avenir Book" panose="02000503020000020003" pitchFamily="2" charset="0"/>
                <a:ea typeface="DengXian" panose="02010600030101010101" pitchFamily="2" charset="-122"/>
              </a:rPr>
              <a:t> </a:t>
            </a:r>
          </a:p>
          <a:p>
            <a:pPr marL="0" indent="0">
              <a:spcBef>
                <a:spcPts val="0"/>
              </a:spcBef>
              <a:buNone/>
            </a:pPr>
            <a:endParaRPr lang="en-US" dirty="0">
              <a:solidFill>
                <a:srgbClr val="223A66"/>
              </a:solidFill>
              <a:latin typeface="Avenir Book" panose="02000503020000020003" pitchFamily="2" charset="0"/>
              <a:ea typeface="DengXian" panose="02010600030101010101" pitchFamily="2" charset="-122"/>
            </a:endParaRPr>
          </a:p>
          <a:p>
            <a:pPr marL="0" indent="0">
              <a:spcBef>
                <a:spcPts val="0"/>
              </a:spcBef>
              <a:buNone/>
            </a:pPr>
            <a:r>
              <a:rPr lang="en-US" sz="1800" kern="1800" dirty="0">
                <a:solidFill>
                  <a:srgbClr val="223A66"/>
                </a:solidFill>
                <a:effectLst/>
                <a:latin typeface="Avenir Book" panose="02000503020000020003" pitchFamily="2" charset="0"/>
                <a:ea typeface="Times New Roman" panose="02020603050405020304" pitchFamily="18" charset="0"/>
              </a:rPr>
              <a:t>Jeffrey Bridges, </a:t>
            </a:r>
            <a:r>
              <a:rPr lang="en-US" sz="1800" i="1" kern="1800" dirty="0">
                <a:solidFill>
                  <a:srgbClr val="223A66"/>
                </a:solidFill>
                <a:effectLst/>
                <a:latin typeface="Avenir Book" panose="02000503020000020003" pitchFamily="2" charset="0"/>
                <a:ea typeface="Times New Roman" panose="02020603050405020304" pitchFamily="18" charset="0"/>
              </a:rPr>
              <a:t>The Discipline of Grace</a:t>
            </a:r>
            <a:endParaRPr lang="en-US" dirty="0">
              <a:solidFill>
                <a:srgbClr val="223A66"/>
              </a:solidFill>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356979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1" y="0"/>
            <a:ext cx="4011592" cy="1325563"/>
          </a:xfrm>
        </p:spPr>
        <p:txBody>
          <a:bodyPr>
            <a:noAutofit/>
          </a:bodyPr>
          <a:lstStyle/>
          <a:p>
            <a:r>
              <a:rPr lang="pt-BR" sz="2800" dirty="0">
                <a:solidFill>
                  <a:srgbClr val="223A66"/>
                </a:solidFill>
                <a:latin typeface="Avenir Book" panose="02000503020000020003" pitchFamily="2" charset="0"/>
                <a:cs typeface="Arial" panose="020B0604020202020204" pitchFamily="34" charset="0"/>
              </a:rPr>
              <a:t>BENEFITS OF PRAYER</a:t>
            </a:r>
          </a:p>
        </p:txBody>
      </p:sp>
      <p:sp>
        <p:nvSpPr>
          <p:cNvPr id="3" name="TextBox 2">
            <a:extLst>
              <a:ext uri="{FF2B5EF4-FFF2-40B4-BE49-F238E27FC236}">
                <a16:creationId xmlns:a16="http://schemas.microsoft.com/office/drawing/2014/main" id="{BF6AFF30-E4BC-6EEF-1043-833B0CEB3DD3}"/>
              </a:ext>
            </a:extLst>
          </p:cNvPr>
          <p:cNvSpPr txBox="1"/>
          <p:nvPr/>
        </p:nvSpPr>
        <p:spPr>
          <a:xfrm>
            <a:off x="457200" y="4918171"/>
            <a:ext cx="9690653" cy="923330"/>
          </a:xfrm>
          <a:prstGeom prst="rect">
            <a:avLst/>
          </a:prstGeom>
          <a:noFill/>
        </p:spPr>
        <p:txBody>
          <a:bodyPr wrap="square" rtlCol="0">
            <a:spAutoFit/>
          </a:bodyPr>
          <a:lstStyle/>
          <a:p>
            <a:r>
              <a:rPr lang="pt-BR" sz="5400" b="1" dirty="0">
                <a:solidFill>
                  <a:srgbClr val="223A66"/>
                </a:solidFill>
                <a:latin typeface="Avenir Book" panose="02000503020000020003" pitchFamily="2" charset="0"/>
                <a:cs typeface="Arial" panose="020B0604020202020204" pitchFamily="34" charset="0"/>
              </a:rPr>
              <a:t>DRAWS US CLOSER TO GOD</a:t>
            </a:r>
          </a:p>
        </p:txBody>
      </p:sp>
      <p:sp>
        <p:nvSpPr>
          <p:cNvPr id="2" name="Oval 1">
            <a:extLst>
              <a:ext uri="{FF2B5EF4-FFF2-40B4-BE49-F238E27FC236}">
                <a16:creationId xmlns:a16="http://schemas.microsoft.com/office/drawing/2014/main" id="{B33443B7-BA75-D9F7-F134-A8181F1B965C}"/>
              </a:ext>
            </a:extLst>
          </p:cNvPr>
          <p:cNvSpPr/>
          <p:nvPr/>
        </p:nvSpPr>
        <p:spPr>
          <a:xfrm>
            <a:off x="457200"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1</a:t>
            </a:r>
          </a:p>
        </p:txBody>
      </p:sp>
      <p:sp>
        <p:nvSpPr>
          <p:cNvPr id="4" name="TextBox 3">
            <a:extLst>
              <a:ext uri="{FF2B5EF4-FFF2-40B4-BE49-F238E27FC236}">
                <a16:creationId xmlns:a16="http://schemas.microsoft.com/office/drawing/2014/main" id="{E756C12A-DC1B-DCD1-7C1C-4A07A1685FC2}"/>
              </a:ext>
            </a:extLst>
          </p:cNvPr>
          <p:cNvSpPr txBox="1"/>
          <p:nvPr/>
        </p:nvSpPr>
        <p:spPr>
          <a:xfrm>
            <a:off x="457200" y="3810175"/>
            <a:ext cx="3717235" cy="1107996"/>
          </a:xfrm>
          <a:prstGeom prst="rect">
            <a:avLst/>
          </a:prstGeom>
          <a:noFill/>
        </p:spPr>
        <p:txBody>
          <a:bodyPr wrap="square" rtlCol="0">
            <a:spAutoFit/>
          </a:bodyPr>
          <a:lstStyle/>
          <a:p>
            <a:r>
              <a:rPr lang="pt-BR" sz="6600" dirty="0">
                <a:solidFill>
                  <a:srgbClr val="E1A230"/>
                </a:solidFill>
                <a:latin typeface="Arial Rounded MT Bold" panose="020F0704030504030204" pitchFamily="34" charset="77"/>
              </a:rPr>
              <a:t>PRAYER</a:t>
            </a:r>
          </a:p>
        </p:txBody>
      </p:sp>
    </p:spTree>
    <p:extLst>
      <p:ext uri="{BB962C8B-B14F-4D97-AF65-F5344CB8AC3E}">
        <p14:creationId xmlns:p14="http://schemas.microsoft.com/office/powerpoint/2010/main" val="1260243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6" y="0"/>
            <a:ext cx="4636254" cy="1325563"/>
          </a:xfrm>
        </p:spPr>
        <p:txBody>
          <a:bodyPr>
            <a:normAutofit/>
          </a:bodyPr>
          <a:lstStyle/>
          <a:p>
            <a:r>
              <a:rPr lang="pt-BR" sz="3600" dirty="0">
                <a:solidFill>
                  <a:srgbClr val="223A66"/>
                </a:solidFill>
                <a:latin typeface="Arial Rounded MT Bold" panose="020F0704030504030204" pitchFamily="34" charset="77"/>
              </a:rPr>
              <a:t>THINK AND SHARE</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896138"/>
            <a:ext cx="8452377" cy="2574235"/>
          </a:xfrm>
        </p:spPr>
        <p:txBody>
          <a:bodyPr>
            <a:normAutofit lnSpcReduction="10000"/>
          </a:bodyPr>
          <a:lstStyle/>
          <a:p>
            <a:pPr marL="342900" indent="-342900">
              <a:spcBef>
                <a:spcPts val="0"/>
              </a:spcBef>
              <a:buClr>
                <a:srgbClr val="FF7B1A"/>
              </a:buClr>
              <a:buFont typeface="Symbol" pitchFamily="2" charset="2"/>
              <a:buChar char=""/>
            </a:pPr>
            <a:r>
              <a:rPr lang="en-US" sz="3000"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What are some specific Christlike characteristics you would like God to help you develop? </a:t>
            </a:r>
            <a:endParaRPr lang="en-US" sz="30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endParaRPr>
          </a:p>
          <a:p>
            <a:pPr marL="0" marR="0" lvl="0" indent="0">
              <a:spcBef>
                <a:spcPts val="0"/>
              </a:spcBef>
              <a:spcAft>
                <a:spcPts val="0"/>
              </a:spcAft>
              <a:buNone/>
            </a:pPr>
            <a:endParaRPr lang="en-US" sz="3000" kern="100" dirty="0">
              <a:effectLst/>
              <a:latin typeface="Avenir Book" panose="02000503020000020003" pitchFamily="2" charset="0"/>
              <a:ea typeface="DengXian" panose="02010600030101010101" pitchFamily="2" charset="-122"/>
              <a:cs typeface="Arial" panose="020B0604020202020204" pitchFamily="34" charset="0"/>
            </a:endParaRPr>
          </a:p>
          <a:p>
            <a:pPr marL="342900" indent="-342900">
              <a:spcBef>
                <a:spcPts val="0"/>
              </a:spcBef>
              <a:buClr>
                <a:srgbClr val="FF7B1A"/>
              </a:buClr>
              <a:buFont typeface="Symbol" pitchFamily="2" charset="2"/>
              <a:buChar char=""/>
            </a:pPr>
            <a:r>
              <a:rPr lang="en-US" dirty="0">
                <a:solidFill>
                  <a:srgbClr val="223A66"/>
                </a:solidFill>
                <a:effectLst/>
                <a:latin typeface="Avenir Book" panose="02000503020000020003" pitchFamily="2" charset="0"/>
                <a:ea typeface="DengXian" panose="02010600030101010101" pitchFamily="2" charset="-122"/>
              </a:rPr>
              <a:t>From your experience, has prayer helped you make some drastic changes in yourself?</a:t>
            </a:r>
            <a:r>
              <a:rPr lang="en-US" sz="4400" dirty="0">
                <a:solidFill>
                  <a:srgbClr val="223A66"/>
                </a:solidFill>
                <a:effectLst/>
                <a:latin typeface="Avenir Book" panose="02000503020000020003" pitchFamily="2" charset="0"/>
              </a:rPr>
              <a:t> </a:t>
            </a:r>
            <a:endParaRPr lang="pt-BR" sz="4400" b="1" dirty="0">
              <a:solidFill>
                <a:srgbClr val="223A66"/>
              </a:solidFill>
              <a:latin typeface="Avenir Book" panose="02000503020000020003" pitchFamily="2" charset="0"/>
            </a:endParaRPr>
          </a:p>
        </p:txBody>
      </p:sp>
    </p:spTree>
    <p:extLst>
      <p:ext uri="{BB962C8B-B14F-4D97-AF65-F5344CB8AC3E}">
        <p14:creationId xmlns:p14="http://schemas.microsoft.com/office/powerpoint/2010/main" val="87526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81431" y="1368425"/>
            <a:ext cx="6861514" cy="4351338"/>
          </a:xfrm>
        </p:spPr>
        <p:txBody>
          <a:bodyPr>
            <a:normAutofit fontScale="85000" lnSpcReduction="10000"/>
          </a:bodyPr>
          <a:lstStyle/>
          <a:p>
            <a:pPr marL="0" indent="0">
              <a:lnSpc>
                <a:spcPct val="150000"/>
              </a:lnSpc>
              <a:buNone/>
            </a:pPr>
            <a:r>
              <a:rPr lang="en-US" sz="3300" dirty="0">
                <a:solidFill>
                  <a:srgbClr val="223A66"/>
                </a:solidFill>
                <a:effectLst/>
                <a:latin typeface="Avenir Book" panose="02000503020000020003" pitchFamily="2" charset="0"/>
                <a:ea typeface="DengXian" panose="02010600030101010101" pitchFamily="2" charset="-122"/>
              </a:rPr>
              <a:t>“Prayer is the opening of the heart to God as to a friend. Not that it is necessary in order to make known to God what we are, but in order to enable us to receive Him. Prayer does not bring God down to us but brings us up to Him.”</a:t>
            </a:r>
          </a:p>
          <a:p>
            <a:pPr marL="0" indent="0" algn="r">
              <a:lnSpc>
                <a:spcPct val="150000"/>
              </a:lnSpc>
              <a:buNone/>
            </a:pPr>
            <a:r>
              <a:rPr lang="en-US" sz="21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Ellen G. White, </a:t>
            </a:r>
            <a:r>
              <a:rPr lang="en-US" sz="2100" i="1"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Steps to Christ,</a:t>
            </a:r>
            <a:r>
              <a:rPr lang="en-US" sz="21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 p. 93</a:t>
            </a:r>
            <a:endParaRPr lang="pt-BR" kern="100" dirty="0">
              <a:solidFill>
                <a:schemeClr val="accent1">
                  <a:lumMod val="50000"/>
                </a:schemeClr>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367662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150704" y="1825625"/>
            <a:ext cx="6861514" cy="4351338"/>
          </a:xfrm>
        </p:spPr>
        <p:txBody>
          <a:bodyPr>
            <a:normAutofit/>
          </a:bodyPr>
          <a:lstStyle/>
          <a:p>
            <a:pPr>
              <a:lnSpc>
                <a:spcPct val="100000"/>
              </a:lnSpc>
              <a:buClr>
                <a:srgbClr val="223A66"/>
              </a:buClr>
            </a:pPr>
            <a:r>
              <a:rPr lang="en-US" sz="3200" dirty="0">
                <a:solidFill>
                  <a:srgbClr val="223A66"/>
                </a:solidFill>
                <a:effectLst/>
                <a:latin typeface="Avenir Book" panose="02000503020000020003" pitchFamily="2" charset="0"/>
                <a:ea typeface="DengXian" panose="02010600030101010101" pitchFamily="2" charset="-122"/>
              </a:rPr>
              <a:t>When we spend time to pray, we build a closer relationship with our heavenly Father. We form a connection with Him. </a:t>
            </a:r>
          </a:p>
          <a:p>
            <a:pPr>
              <a:lnSpc>
                <a:spcPct val="100000"/>
              </a:lnSpc>
              <a:buClr>
                <a:srgbClr val="223A66"/>
              </a:buClr>
            </a:pPr>
            <a:r>
              <a:rPr lang="en-US" sz="3200" dirty="0">
                <a:solidFill>
                  <a:srgbClr val="223A66"/>
                </a:solidFill>
                <a:effectLst/>
                <a:latin typeface="Avenir Book" panose="02000503020000020003" pitchFamily="2" charset="0"/>
                <a:ea typeface="DengXian" panose="02010600030101010101" pitchFamily="2" charset="-122"/>
              </a:rPr>
              <a:t>We can talk to Him anytime, anywhere. </a:t>
            </a:r>
            <a:endParaRPr lang="pt-BR" sz="4400" dirty="0">
              <a:solidFill>
                <a:srgbClr val="223A66"/>
              </a:solidFill>
              <a:latin typeface="Avenir Book" panose="02000503020000020003" pitchFamily="2" charset="0"/>
            </a:endParaRPr>
          </a:p>
        </p:txBody>
      </p:sp>
    </p:spTree>
    <p:extLst>
      <p:ext uri="{BB962C8B-B14F-4D97-AF65-F5344CB8AC3E}">
        <p14:creationId xmlns:p14="http://schemas.microsoft.com/office/powerpoint/2010/main" val="351819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81431" y="1368425"/>
            <a:ext cx="6861514" cy="4351338"/>
          </a:xfrm>
        </p:spPr>
        <p:txBody>
          <a:bodyPr>
            <a:noAutofit/>
          </a:bodyPr>
          <a:lstStyle/>
          <a:p>
            <a:pPr marL="0" indent="0">
              <a:lnSpc>
                <a:spcPct val="150000"/>
              </a:lnSpc>
              <a:buNone/>
            </a:pPr>
            <a:r>
              <a:rPr lang="en-US" dirty="0">
                <a:solidFill>
                  <a:srgbClr val="223A66"/>
                </a:solidFill>
                <a:effectLst/>
                <a:latin typeface="Avenir Book" panose="02000503020000020003" pitchFamily="2" charset="0"/>
                <a:ea typeface="DengXian" panose="02010600030101010101" pitchFamily="2" charset="-122"/>
              </a:rPr>
              <a:t>“Let us draw near to God with a sincere heart and with the full assurance that faith brings, having our hearts sprinkled to cleanse us from a guilty conscience and having our bodies washed with pure water.” </a:t>
            </a:r>
            <a:r>
              <a:rPr lang="en-US" sz="2400" dirty="0">
                <a:solidFill>
                  <a:srgbClr val="223A66"/>
                </a:solidFill>
                <a:latin typeface="Avenir Book" panose="02000503020000020003" pitchFamily="2" charset="0"/>
                <a:ea typeface="DengXian" panose="02010600030101010101" pitchFamily="2" charset="-122"/>
              </a:rPr>
              <a:t>He</a:t>
            </a:r>
            <a:r>
              <a:rPr lang="en-US" sz="2400" dirty="0">
                <a:solidFill>
                  <a:srgbClr val="223A66"/>
                </a:solidFill>
                <a:effectLst/>
                <a:latin typeface="Avenir Book" panose="02000503020000020003" pitchFamily="2" charset="0"/>
                <a:ea typeface="DengXian" panose="02010600030101010101" pitchFamily="2" charset="-122"/>
              </a:rPr>
              <a:t>brews 10:22</a:t>
            </a:r>
            <a:endParaRPr lang="pt-BR" sz="1100" kern="100" dirty="0">
              <a:solidFill>
                <a:srgbClr val="223A66"/>
              </a:solidFill>
              <a:effectLst/>
              <a:latin typeface="Avenir Book" panose="02000503020000020003" pitchFamily="2"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50513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0E183-9F09-996B-CB43-E7AA3496FFBC}"/>
              </a:ext>
            </a:extLst>
          </p:cNvPr>
          <p:cNvSpPr>
            <a:spLocks noGrp="1"/>
          </p:cNvSpPr>
          <p:nvPr>
            <p:ph idx="1"/>
          </p:nvPr>
        </p:nvSpPr>
        <p:spPr>
          <a:xfrm>
            <a:off x="3081431" y="1368425"/>
            <a:ext cx="6861514" cy="4351338"/>
          </a:xfrm>
        </p:spPr>
        <p:txBody>
          <a:bodyPr>
            <a:noAutofit/>
          </a:bodyPr>
          <a:lstStyle/>
          <a:p>
            <a:pPr marL="0" indent="0">
              <a:lnSpc>
                <a:spcPct val="150000"/>
              </a:lnSpc>
              <a:buNone/>
            </a:pPr>
            <a:r>
              <a:rPr lang="en-US" sz="2800" dirty="0">
                <a:solidFill>
                  <a:srgbClr val="223A66"/>
                </a:solidFill>
                <a:effectLst/>
                <a:latin typeface="Avenir Book" panose="02000503020000020003" pitchFamily="2" charset="0"/>
                <a:ea typeface="DengXian" panose="02010600030101010101" pitchFamily="2" charset="-122"/>
              </a:rPr>
              <a:t>“The Lord has bidden us to draw nigh to Him and He will draw nigh to us; and drawing nigh to Him, we receive the grace by which to do those works which will be rewarded at His hands.” </a:t>
            </a:r>
          </a:p>
          <a:p>
            <a:pPr marL="0" indent="0" algn="r">
              <a:lnSpc>
                <a:spcPct val="150000"/>
              </a:lnSpc>
              <a:buNone/>
            </a:pPr>
            <a:r>
              <a:rPr lang="en-US" sz="16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Ellen G. White Comments, </a:t>
            </a:r>
            <a:r>
              <a:rPr lang="en-US" sz="1600" i="1" kern="100" dirty="0">
                <a:solidFill>
                  <a:schemeClr val="accent1">
                    <a:lumMod val="50000"/>
                  </a:schemeClr>
                </a:solidFill>
                <a:latin typeface="Avenir Book" panose="02000503020000020003" pitchFamily="2" charset="0"/>
                <a:ea typeface="DengXian" panose="02010600030101010101" pitchFamily="2" charset="-122"/>
                <a:cs typeface="Calibri" panose="020F0502020204030204" pitchFamily="34" charset="0"/>
              </a:rPr>
              <a:t>The SDA Bible Commentary</a:t>
            </a:r>
            <a:r>
              <a:rPr lang="en-US" sz="1600" i="1"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a:t>
            </a:r>
            <a:r>
              <a:rPr lang="en-US" sz="1600" kern="100" dirty="0">
                <a:solidFill>
                  <a:schemeClr val="accent1">
                    <a:lumMod val="50000"/>
                  </a:schemeClr>
                </a:solidFill>
                <a:effectLst/>
                <a:latin typeface="Avenir Book" panose="02000503020000020003" pitchFamily="2" charset="0"/>
                <a:ea typeface="DengXian" panose="02010600030101010101" pitchFamily="2" charset="-122"/>
                <a:cs typeface="Calibri" panose="020F0502020204030204" pitchFamily="34" charset="0"/>
              </a:rPr>
              <a:t> vol. 5, p. 1122</a:t>
            </a:r>
            <a:endParaRPr lang="en-US" sz="1400" dirty="0">
              <a:solidFill>
                <a:srgbClr val="223A66"/>
              </a:solidFill>
              <a:effectLst/>
              <a:latin typeface="Avenir Book" panose="02000503020000020003" pitchFamily="2" charset="0"/>
              <a:ea typeface="DengXian" panose="02010600030101010101" pitchFamily="2" charset="-122"/>
            </a:endParaRPr>
          </a:p>
        </p:txBody>
      </p:sp>
    </p:spTree>
    <p:extLst>
      <p:ext uri="{BB962C8B-B14F-4D97-AF65-F5344CB8AC3E}">
        <p14:creationId xmlns:p14="http://schemas.microsoft.com/office/powerpoint/2010/main" val="183438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34D3-BDF0-EEAD-2B5D-680524C2EED0}"/>
              </a:ext>
            </a:extLst>
          </p:cNvPr>
          <p:cNvSpPr>
            <a:spLocks noGrp="1"/>
          </p:cNvSpPr>
          <p:nvPr>
            <p:ph type="title"/>
          </p:nvPr>
        </p:nvSpPr>
        <p:spPr>
          <a:xfrm>
            <a:off x="273676" y="0"/>
            <a:ext cx="4636254" cy="1325563"/>
          </a:xfrm>
        </p:spPr>
        <p:txBody>
          <a:bodyPr>
            <a:normAutofit/>
          </a:bodyPr>
          <a:lstStyle/>
          <a:p>
            <a:r>
              <a:rPr lang="pt-BR" sz="3600" dirty="0">
                <a:solidFill>
                  <a:srgbClr val="223A66"/>
                </a:solidFill>
                <a:latin typeface="Arial Rounded MT Bold" panose="020F0704030504030204" pitchFamily="34" charset="77"/>
              </a:rPr>
              <a:t>THINK AND SHARE</a:t>
            </a:r>
            <a:endParaRPr lang="pt-BR" sz="3600" dirty="0">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66587544-891F-0AE2-8939-C8EA253E5C85}"/>
              </a:ext>
            </a:extLst>
          </p:cNvPr>
          <p:cNvSpPr>
            <a:spLocks noGrp="1"/>
          </p:cNvSpPr>
          <p:nvPr>
            <p:ph idx="1"/>
          </p:nvPr>
        </p:nvSpPr>
        <p:spPr>
          <a:xfrm>
            <a:off x="1690906" y="3896138"/>
            <a:ext cx="8452377" cy="2574235"/>
          </a:xfrm>
        </p:spPr>
        <p:txBody>
          <a:bodyPr>
            <a:normAutofit/>
          </a:bodyPr>
          <a:lstStyle/>
          <a:p>
            <a:pPr marL="342900" marR="0" lvl="0" indent="-342900">
              <a:spcBef>
                <a:spcPts val="0"/>
              </a:spcBef>
              <a:spcAft>
                <a:spcPts val="0"/>
              </a:spcAft>
              <a:buClr>
                <a:srgbClr val="FF7B1A"/>
              </a:buClr>
              <a:buFont typeface="Symbol" pitchFamily="2" charset="2"/>
              <a:buChar char=""/>
            </a:pPr>
            <a:r>
              <a:rPr lang="en-US" sz="28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What challenges do you face in trying to draw nearer to God in prayer?</a:t>
            </a:r>
          </a:p>
          <a:p>
            <a:pPr marL="0" marR="0" lvl="0" indent="0">
              <a:spcBef>
                <a:spcPts val="0"/>
              </a:spcBef>
              <a:spcAft>
                <a:spcPts val="0"/>
              </a:spcAft>
              <a:buNone/>
            </a:pPr>
            <a:endParaRPr lang="en-US" sz="2800" kern="100" dirty="0">
              <a:effectLst/>
              <a:latin typeface="Avenir Book" panose="02000503020000020003" pitchFamily="2" charset="0"/>
              <a:ea typeface="DengXian" panose="02010600030101010101" pitchFamily="2" charset="-122"/>
              <a:cs typeface="Arial" panose="020B0604020202020204" pitchFamily="34" charset="0"/>
            </a:endParaRPr>
          </a:p>
          <a:p>
            <a:pPr marL="342900" marR="0" lvl="0" indent="-342900">
              <a:spcBef>
                <a:spcPts val="0"/>
              </a:spcBef>
              <a:spcAft>
                <a:spcPts val="0"/>
              </a:spcAft>
              <a:buClr>
                <a:srgbClr val="FF7B1A"/>
              </a:buClr>
              <a:buFont typeface="Symbol" pitchFamily="2" charset="2"/>
              <a:buChar char=""/>
            </a:pPr>
            <a:r>
              <a:rPr lang="en-US" sz="2800" b="1" kern="100" dirty="0">
                <a:solidFill>
                  <a:srgbClr val="223A66"/>
                </a:solidFill>
                <a:effectLst/>
                <a:latin typeface="Avenir Book" panose="02000503020000020003" pitchFamily="2" charset="0"/>
                <a:ea typeface="DengXian" panose="02010600030101010101" pitchFamily="2" charset="-122"/>
                <a:cs typeface="Calibri" panose="020F0502020204030204" pitchFamily="34" charset="0"/>
              </a:rPr>
              <a:t>How do busy families these days find time for prayer? Share your own experience with the group.</a:t>
            </a:r>
            <a:endParaRPr lang="en-US" sz="2800" b="1" kern="100" dirty="0">
              <a:solidFill>
                <a:srgbClr val="223A66"/>
              </a:solidFill>
              <a:effectLst/>
              <a:latin typeface="Avenir Book" panose="02000503020000020003" pitchFamily="2" charset="0"/>
              <a:ea typeface="DengXian" panose="02010600030101010101" pitchFamily="2" charset="-122"/>
              <a:cs typeface="Arial" panose="020B0604020202020204" pitchFamily="34" charset="0"/>
            </a:endParaRPr>
          </a:p>
          <a:p>
            <a:pPr marL="0" indent="0">
              <a:buNone/>
            </a:pPr>
            <a:endParaRPr lang="pt-BR" dirty="0">
              <a:latin typeface="Avenir LT 55 Roman" panose="02000503040000020003" pitchFamily="2" charset="0"/>
            </a:endParaRPr>
          </a:p>
        </p:txBody>
      </p:sp>
    </p:spTree>
    <p:extLst>
      <p:ext uri="{BB962C8B-B14F-4D97-AF65-F5344CB8AC3E}">
        <p14:creationId xmlns:p14="http://schemas.microsoft.com/office/powerpoint/2010/main" val="539075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047ADB-6A2C-7158-5016-567162615704}"/>
              </a:ext>
            </a:extLst>
          </p:cNvPr>
          <p:cNvSpPr>
            <a:spLocks noGrp="1"/>
          </p:cNvSpPr>
          <p:nvPr>
            <p:ph type="title"/>
          </p:nvPr>
        </p:nvSpPr>
        <p:spPr>
          <a:xfrm>
            <a:off x="292051" y="0"/>
            <a:ext cx="4011592" cy="1325563"/>
          </a:xfrm>
        </p:spPr>
        <p:txBody>
          <a:bodyPr>
            <a:noAutofit/>
          </a:bodyPr>
          <a:lstStyle/>
          <a:p>
            <a:r>
              <a:rPr lang="pt-BR" sz="2800" dirty="0">
                <a:solidFill>
                  <a:srgbClr val="223A66"/>
                </a:solidFill>
                <a:latin typeface="Avenir Book" panose="02000503020000020003" pitchFamily="2" charset="0"/>
                <a:cs typeface="Arial" panose="020B0604020202020204" pitchFamily="34" charset="0"/>
              </a:rPr>
              <a:t>BENEFITS OF PRAYER</a:t>
            </a:r>
          </a:p>
        </p:txBody>
      </p:sp>
      <p:sp>
        <p:nvSpPr>
          <p:cNvPr id="3" name="TextBox 2">
            <a:extLst>
              <a:ext uri="{FF2B5EF4-FFF2-40B4-BE49-F238E27FC236}">
                <a16:creationId xmlns:a16="http://schemas.microsoft.com/office/drawing/2014/main" id="{BF6AFF30-E4BC-6EEF-1043-833B0CEB3DD3}"/>
              </a:ext>
            </a:extLst>
          </p:cNvPr>
          <p:cNvSpPr txBox="1"/>
          <p:nvPr/>
        </p:nvSpPr>
        <p:spPr>
          <a:xfrm>
            <a:off x="1023731" y="4613588"/>
            <a:ext cx="9024730" cy="1754326"/>
          </a:xfrm>
          <a:prstGeom prst="rect">
            <a:avLst/>
          </a:prstGeom>
          <a:noFill/>
        </p:spPr>
        <p:txBody>
          <a:bodyPr wrap="square" rtlCol="0">
            <a:spAutoFit/>
          </a:bodyPr>
          <a:lstStyle/>
          <a:p>
            <a:r>
              <a:rPr lang="pt-BR" sz="5400" b="1" dirty="0">
                <a:solidFill>
                  <a:srgbClr val="223A66"/>
                </a:solidFill>
                <a:latin typeface="Avenir Book" panose="02000503020000020003" pitchFamily="2" charset="0"/>
                <a:cs typeface="Arial" panose="020B0604020202020204" pitchFamily="34" charset="0"/>
              </a:rPr>
              <a:t>ENABLES US TO RESIST TEMPTATION</a:t>
            </a:r>
          </a:p>
        </p:txBody>
      </p:sp>
      <p:sp>
        <p:nvSpPr>
          <p:cNvPr id="2" name="Oval 1">
            <a:extLst>
              <a:ext uri="{FF2B5EF4-FFF2-40B4-BE49-F238E27FC236}">
                <a16:creationId xmlns:a16="http://schemas.microsoft.com/office/drawing/2014/main" id="{B33443B7-BA75-D9F7-F134-A8181F1B965C}"/>
              </a:ext>
            </a:extLst>
          </p:cNvPr>
          <p:cNvSpPr/>
          <p:nvPr/>
        </p:nvSpPr>
        <p:spPr>
          <a:xfrm>
            <a:off x="455696" y="933485"/>
            <a:ext cx="755374" cy="784155"/>
          </a:xfrm>
          <a:prstGeom prst="ellipse">
            <a:avLst/>
          </a:prstGeom>
          <a:solidFill>
            <a:srgbClr val="223A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latin typeface="Arial Rounded MT Bold" panose="020F0704030504030204" pitchFamily="34" charset="77"/>
              </a:rPr>
              <a:t>2</a:t>
            </a:r>
          </a:p>
        </p:txBody>
      </p:sp>
      <p:sp>
        <p:nvSpPr>
          <p:cNvPr id="4" name="TextBox 3">
            <a:extLst>
              <a:ext uri="{FF2B5EF4-FFF2-40B4-BE49-F238E27FC236}">
                <a16:creationId xmlns:a16="http://schemas.microsoft.com/office/drawing/2014/main" id="{B1F7CDDF-372B-213B-0986-39C04B10D8DB}"/>
              </a:ext>
            </a:extLst>
          </p:cNvPr>
          <p:cNvSpPr txBox="1"/>
          <p:nvPr/>
        </p:nvSpPr>
        <p:spPr>
          <a:xfrm>
            <a:off x="1023731" y="3505592"/>
            <a:ext cx="3717235" cy="1107996"/>
          </a:xfrm>
          <a:prstGeom prst="rect">
            <a:avLst/>
          </a:prstGeom>
          <a:noFill/>
        </p:spPr>
        <p:txBody>
          <a:bodyPr wrap="square" rtlCol="0">
            <a:spAutoFit/>
          </a:bodyPr>
          <a:lstStyle/>
          <a:p>
            <a:r>
              <a:rPr lang="pt-BR" sz="6600" dirty="0">
                <a:solidFill>
                  <a:srgbClr val="E1A230"/>
                </a:solidFill>
                <a:latin typeface="Arial Rounded MT Bold" panose="020F0704030504030204" pitchFamily="34" charset="77"/>
              </a:rPr>
              <a:t>PRAYER</a:t>
            </a:r>
          </a:p>
        </p:txBody>
      </p:sp>
    </p:spTree>
    <p:extLst>
      <p:ext uri="{BB962C8B-B14F-4D97-AF65-F5344CB8AC3E}">
        <p14:creationId xmlns:p14="http://schemas.microsoft.com/office/powerpoint/2010/main" val="282465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3156</TotalTime>
  <Words>1221</Words>
  <Application>Microsoft Macintosh PowerPoint</Application>
  <PresentationFormat>Widescreen</PresentationFormat>
  <Paragraphs>85</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Arial Rounded MT Bold</vt:lpstr>
      <vt:lpstr>Avenir Book</vt:lpstr>
      <vt:lpstr>Avenir LT 55 Roman</vt:lpstr>
      <vt:lpstr>Avenir LT Std 35 Light</vt:lpstr>
      <vt:lpstr>Caecilia LT Light</vt:lpstr>
      <vt:lpstr>Calibri</vt:lpstr>
      <vt:lpstr>Calibri Light</vt:lpstr>
      <vt:lpstr>Symbol</vt:lpstr>
      <vt:lpstr>Office Theme</vt:lpstr>
      <vt:lpstr>FIVE</vt:lpstr>
      <vt:lpstr>PowerPoint Presentation</vt:lpstr>
      <vt:lpstr>BENEFITS OF PRAYER</vt:lpstr>
      <vt:lpstr>PowerPoint Presentation</vt:lpstr>
      <vt:lpstr>PowerPoint Presentation</vt:lpstr>
      <vt:lpstr>PowerPoint Presentation</vt:lpstr>
      <vt:lpstr>PowerPoint Presentation</vt:lpstr>
      <vt:lpstr>THINK AND SHARE</vt:lpstr>
      <vt:lpstr>BENEFITS OF PRAYER</vt:lpstr>
      <vt:lpstr>PowerPoint Presentation</vt:lpstr>
      <vt:lpstr>PowerPoint Presentation</vt:lpstr>
      <vt:lpstr>PowerPoint Presentation</vt:lpstr>
      <vt:lpstr>THINK AND SHARE</vt:lpstr>
      <vt:lpstr>BENEFITS OF PRAYER</vt:lpstr>
      <vt:lpstr>PowerPoint Presentation</vt:lpstr>
      <vt:lpstr>Research Study</vt:lpstr>
      <vt:lpstr>Article</vt:lpstr>
      <vt:lpstr>PowerPoint Presentation</vt:lpstr>
      <vt:lpstr>THINK AND SHARE</vt:lpstr>
      <vt:lpstr>BENEFITS OF PRAYER</vt:lpstr>
      <vt:lpstr>PowerPoint Presentation</vt:lpstr>
      <vt:lpstr>PowerPoint Presentation</vt:lpstr>
      <vt:lpstr>PowerPoint Presentation</vt:lpstr>
      <vt:lpstr>THINK AND SHARE</vt:lpstr>
      <vt:lpstr>BENEFITS OF PRAYER</vt:lpstr>
      <vt:lpstr>PowerPoint Presentation</vt:lpstr>
      <vt:lpstr>PowerPoint Presentation</vt:lpstr>
      <vt:lpstr>Characteristics of Christlikeness</vt:lpstr>
      <vt:lpstr>PowerPoint Presentation</vt:lpstr>
      <vt:lpstr>THINK AND SHARE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Turner, Rebecca</cp:lastModifiedBy>
  <cp:revision>11</cp:revision>
  <dcterms:created xsi:type="dcterms:W3CDTF">2023-02-14T12:16:54Z</dcterms:created>
  <dcterms:modified xsi:type="dcterms:W3CDTF">2023-08-24T19:53:44Z</dcterms:modified>
</cp:coreProperties>
</file>