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8" r:id="rId4"/>
    <p:sldId id="275" r:id="rId5"/>
    <p:sldId id="277" r:id="rId6"/>
    <p:sldId id="272" r:id="rId7"/>
    <p:sldId id="278" r:id="rId8"/>
    <p:sldId id="295" r:id="rId9"/>
    <p:sldId id="279" r:id="rId10"/>
    <p:sldId id="296" r:id="rId11"/>
    <p:sldId id="280" r:id="rId12"/>
    <p:sldId id="261" r:id="rId13"/>
    <p:sldId id="265" r:id="rId14"/>
    <p:sldId id="286" r:id="rId15"/>
    <p:sldId id="281" r:id="rId16"/>
    <p:sldId id="291" r:id="rId17"/>
    <p:sldId id="290" r:id="rId18"/>
    <p:sldId id="282" r:id="rId19"/>
    <p:sldId id="271" r:id="rId20"/>
    <p:sldId id="283" r:id="rId21"/>
    <p:sldId id="259" r:id="rId22"/>
    <p:sldId id="292" r:id="rId23"/>
    <p:sldId id="266" r:id="rId24"/>
    <p:sldId id="288" r:id="rId25"/>
    <p:sldId id="284" r:id="rId26"/>
    <p:sldId id="289" r:id="rId27"/>
    <p:sldId id="267" r:id="rId28"/>
    <p:sldId id="268" r:id="rId29"/>
    <p:sldId id="269" r:id="rId30"/>
    <p:sldId id="270" r:id="rId31"/>
    <p:sldId id="262" r:id="rId32"/>
    <p:sldId id="260" r:id="rId33"/>
    <p:sldId id="263" r:id="rId34"/>
    <p:sldId id="264" r:id="rId35"/>
    <p:sldId id="293" r:id="rId36"/>
    <p:sldId id="257" r:id="rId37"/>
    <p:sldId id="294" r:id="rId38"/>
    <p:sldId id="285" r:id="rId3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2E67"/>
    <a:srgbClr val="56133C"/>
    <a:srgbClr val="691642"/>
    <a:srgbClr val="DA928A"/>
    <a:srgbClr val="F6B42C"/>
    <a:srgbClr val="B9704E"/>
    <a:srgbClr val="D68F67"/>
    <a:srgbClr val="5E6373"/>
    <a:srgbClr val="7E736B"/>
    <a:srgbClr val="A8B1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095" autoAdjust="0"/>
    <p:restoredTop sz="94660"/>
  </p:normalViewPr>
  <p:slideViewPr>
    <p:cSldViewPr snapToGrid="0">
      <p:cViewPr>
        <p:scale>
          <a:sx n="79" d="100"/>
          <a:sy n="79" d="100"/>
        </p:scale>
        <p:origin x="128" y="1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cyclopedia.adventist.org/article?id=7CF2&amp;highlight=Anna%7CKnigh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277092" y="2042698"/>
            <a:ext cx="5116945" cy="886914"/>
          </a:xfrm>
        </p:spPr>
        <p:txBody>
          <a:bodyPr>
            <a:noAutofit/>
          </a:bodyPr>
          <a:lstStyle/>
          <a:p>
            <a:pPr algn="l"/>
            <a:r>
              <a:rPr lang="en-US" sz="4400" dirty="0">
                <a:solidFill>
                  <a:srgbClr val="D72E67"/>
                </a:solidFill>
                <a:effectLst/>
                <a:latin typeface="Botanical Flourish - Personal U" panose="02000500000000000000" pitchFamily="50" charset="0"/>
                <a:ea typeface="Daydreamer" pitchFamily="2" charset="-128"/>
                <a:cs typeface="Daydreamer" pitchFamily="2" charset="-128"/>
              </a:rPr>
              <a:t>His Daughter</a:t>
            </a:r>
            <a:endParaRPr lang="pt-BR" sz="4400" b="1" dirty="0">
              <a:solidFill>
                <a:srgbClr val="D72E67"/>
              </a:solidFill>
              <a:latin typeface="Botanical Flourish - Personal U" panose="02000500000000000000" pitchFamily="50" charset="0"/>
              <a:ea typeface="Daydreamer" pitchFamily="2" charset="-128"/>
              <a:cs typeface="Daydreamer" pitchFamily="2" charset="-128"/>
            </a:endParaRPr>
          </a:p>
        </p:txBody>
      </p:sp>
      <p:sp>
        <p:nvSpPr>
          <p:cNvPr id="5" name="TextBox 4">
            <a:extLst>
              <a:ext uri="{FF2B5EF4-FFF2-40B4-BE49-F238E27FC236}">
                <a16:creationId xmlns:a16="http://schemas.microsoft.com/office/drawing/2014/main" id="{2BC4E3FF-6D03-72E9-2E46-3F042BA61574}"/>
              </a:ext>
            </a:extLst>
          </p:cNvPr>
          <p:cNvSpPr txBox="1"/>
          <p:nvPr/>
        </p:nvSpPr>
        <p:spPr>
          <a:xfrm>
            <a:off x="1385456" y="634855"/>
            <a:ext cx="4842624" cy="292388"/>
          </a:xfrm>
          <a:prstGeom prst="rect">
            <a:avLst/>
          </a:prstGeom>
          <a:noFill/>
        </p:spPr>
        <p:txBody>
          <a:bodyPr wrap="square">
            <a:spAutoFit/>
          </a:bodyPr>
          <a:lstStyle/>
          <a:p>
            <a:r>
              <a:rPr lang="pt-BR" sz="1300" dirty="0">
                <a:solidFill>
                  <a:schemeClr val="bg1"/>
                </a:solidFill>
                <a:latin typeface="Montserrat Medium" panose="00000600000000000000" pitchFamily="50" charset="0"/>
              </a:rPr>
              <a:t>2025 INTERNATIONAL WOMEN’S DAY OF PRAYER</a:t>
            </a:r>
          </a:p>
        </p:txBody>
      </p:sp>
      <p:sp>
        <p:nvSpPr>
          <p:cNvPr id="4" name="TextBox 3">
            <a:extLst>
              <a:ext uri="{FF2B5EF4-FFF2-40B4-BE49-F238E27FC236}">
                <a16:creationId xmlns:a16="http://schemas.microsoft.com/office/drawing/2014/main" id="{5BA6C7BA-D52E-71E3-0CFF-28B2C7BF35E8}"/>
              </a:ext>
            </a:extLst>
          </p:cNvPr>
          <p:cNvSpPr txBox="1"/>
          <p:nvPr/>
        </p:nvSpPr>
        <p:spPr>
          <a:xfrm>
            <a:off x="277092" y="1306195"/>
            <a:ext cx="6622472" cy="646331"/>
          </a:xfrm>
          <a:prstGeom prst="rect">
            <a:avLst/>
          </a:prstGeom>
          <a:noFill/>
        </p:spPr>
        <p:txBody>
          <a:bodyPr wrap="square">
            <a:spAutoFit/>
          </a:bodyPr>
          <a:lstStyle/>
          <a:p>
            <a:r>
              <a:rPr lang="en-US" sz="3600" spc="-150" dirty="0">
                <a:solidFill>
                  <a:srgbClr val="56133C"/>
                </a:solidFill>
                <a:effectLst/>
                <a:latin typeface="Montserrat Light" panose="00000400000000000000" pitchFamily="50" charset="0"/>
                <a:ea typeface="Times New Roman" panose="02020603050405020304" pitchFamily="18" charset="0"/>
                <a:cs typeface="Calibri" panose="020F0502020204030204" pitchFamily="34" charset="0"/>
              </a:rPr>
              <a:t>Discovering the Joy of being </a:t>
            </a:r>
            <a:endParaRPr lang="pt-BR" sz="3600" spc="-150" dirty="0">
              <a:solidFill>
                <a:srgbClr val="56133C"/>
              </a:solidFill>
              <a:latin typeface="Montserrat Light" panose="00000400000000000000" pitchFamily="50" charset="0"/>
            </a:endParaRPr>
          </a:p>
        </p:txBody>
      </p:sp>
      <p:sp>
        <p:nvSpPr>
          <p:cNvPr id="2" name="TextBox 1">
            <a:extLst>
              <a:ext uri="{FF2B5EF4-FFF2-40B4-BE49-F238E27FC236}">
                <a16:creationId xmlns:a16="http://schemas.microsoft.com/office/drawing/2014/main" id="{0434D3B6-125C-F097-0897-35279BED27EA}"/>
              </a:ext>
            </a:extLst>
          </p:cNvPr>
          <p:cNvSpPr txBox="1"/>
          <p:nvPr/>
        </p:nvSpPr>
        <p:spPr>
          <a:xfrm>
            <a:off x="3806768" y="2331478"/>
            <a:ext cx="3691870" cy="923330"/>
          </a:xfrm>
          <a:prstGeom prst="rect">
            <a:avLst/>
          </a:prstGeom>
          <a:noFill/>
        </p:spPr>
        <p:txBody>
          <a:bodyPr wrap="square" rtlCol="0">
            <a:spAutoFit/>
          </a:bodyPr>
          <a:lstStyle/>
          <a:p>
            <a:pPr marL="0" marR="0" algn="ctr"/>
            <a:r>
              <a:rPr lang="en-US" sz="1800" kern="100" dirty="0">
                <a:effectLst/>
                <a:latin typeface="Avenir Book" panose="02000503020000020003" pitchFamily="2" charset="0"/>
                <a:ea typeface="Calibri" panose="020F0502020204030204" pitchFamily="34" charset="0"/>
                <a:cs typeface="Calibri" panose="020F0502020204030204" pitchFamily="34" charset="0"/>
              </a:rPr>
              <a:t>Written by Charissa Torossian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r>
              <a:rPr lang="en-US" sz="1800" kern="100" dirty="0">
                <a:effectLst/>
                <a:latin typeface="Avenir Book" panose="02000503020000020003" pitchFamily="2"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2AAB27D-A5CA-35D6-D8BA-7E08B315C6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5247A9-3DEA-A2FC-BF75-DFA1BADD75F0}"/>
              </a:ext>
            </a:extLst>
          </p:cNvPr>
          <p:cNvSpPr>
            <a:spLocks noGrp="1"/>
          </p:cNvSpPr>
          <p:nvPr>
            <p:ph idx="1"/>
          </p:nvPr>
        </p:nvSpPr>
        <p:spPr>
          <a:xfrm>
            <a:off x="265547" y="2420470"/>
            <a:ext cx="9959109" cy="3922603"/>
          </a:xfrm>
        </p:spPr>
        <p:txBody>
          <a:bodyPr>
            <a:normAutofit/>
          </a:bodyPr>
          <a:lstStyle/>
          <a:p>
            <a:pPr marL="457200" marR="0" lvl="1" indent="0">
              <a:buClr>
                <a:srgbClr val="000000"/>
              </a:buClr>
              <a:buNone/>
            </a:pP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buNone/>
            </a:pP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Nevertheless let each one of you in particular so love his own wife as himself, and let the wife see that </a:t>
            </a:r>
          </a:p>
          <a:p>
            <a:pPr marL="0" marR="0" indent="0" algn="ctr">
              <a:buNone/>
            </a:pP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respects her husband</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indent="0" algn="ctr">
              <a:buNone/>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(Ephesians 5:33</a:t>
            </a: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buNone/>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343195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440ECBB-456A-F506-D6F4-2E681E3FD7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34886-7FA1-0CE8-8629-D75006106686}"/>
              </a:ext>
            </a:extLst>
          </p:cNvPr>
          <p:cNvSpPr>
            <a:spLocks noGrp="1"/>
          </p:cNvSpPr>
          <p:nvPr>
            <p:ph idx="1"/>
          </p:nvPr>
        </p:nvSpPr>
        <p:spPr>
          <a:xfrm>
            <a:off x="213593" y="2153516"/>
            <a:ext cx="9959109" cy="4351338"/>
          </a:xfrm>
        </p:spPr>
        <p:txBody>
          <a:bodyPr>
            <a:normAutofit/>
          </a:bodyPr>
          <a:lstStyle/>
          <a:p>
            <a:pPr marL="0" indent="0">
              <a:buNone/>
            </a:pPr>
            <a:endParaRPr lang="en-US" sz="1800" kern="100" dirty="0">
              <a:solidFill>
                <a:srgbClr val="000000"/>
              </a:solidFill>
              <a:latin typeface="Avenir Book" panose="02000503020000020003" pitchFamily="2" charset="0"/>
              <a:ea typeface="Times New Roman" panose="02020603050405020304" pitchFamily="18" charset="0"/>
              <a:cs typeface="Open Sans" panose="020B0606030504020204" pitchFamily="34" charset="0"/>
            </a:endParaRPr>
          </a:p>
          <a:p>
            <a:pPr marL="0" indent="0">
              <a:buNone/>
            </a:pP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Open Sans" panose="020B0606030504020204" pitchFamily="34" charset="0"/>
              </a:rPr>
              <a:t>A doctor once said, “If women felt genuinely respected in their roles as wives and mothers, they would not feel the need to abandon them for something better. If they felt equal with men in personal worth, they would not need to be equivalent to men in responsibility. If they could only bask in the dignity and status granted them by the Creator, then their femininity would be valued as their greatest asset, rather than scorned as an old garment to be discarded. Without question, the future of a nation depends on how it sees its women, and I hope we will teach our little girls to be glad they were chosen by God for the special pleasures of womanhood.”  </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80631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1F7E0799-D456-F9C5-C69B-D05B49E8512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C11A4D5-39D2-CD69-AA23-30D4B0D50BDA}"/>
              </a:ext>
            </a:extLst>
          </p:cNvPr>
          <p:cNvSpPr>
            <a:spLocks noGrp="1"/>
          </p:cNvSpPr>
          <p:nvPr>
            <p:ph type="title"/>
          </p:nvPr>
        </p:nvSpPr>
        <p:spPr>
          <a:xfrm>
            <a:off x="2676237" y="217344"/>
            <a:ext cx="7483764" cy="1325563"/>
          </a:xfrm>
        </p:spPr>
        <p:txBody>
          <a:bodyPr>
            <a:normAutofit fontScale="90000"/>
          </a:bodyPr>
          <a:lstStyle/>
          <a:p>
            <a:pPr marL="0" marR="0"/>
            <a:br>
              <a:rPr lang="en-US" sz="40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br>
            <a:r>
              <a:rPr lang="en-US" sz="36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DISCUSSION QUESTION</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US" sz="36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3600" dirty="0">
              <a:solidFill>
                <a:schemeClr val="bg1"/>
              </a:solidFill>
              <a:latin typeface="Montserrat Light" panose="00000400000000000000" pitchFamily="50" charset="0"/>
            </a:endParaRPr>
          </a:p>
        </p:txBody>
      </p:sp>
      <p:sp>
        <p:nvSpPr>
          <p:cNvPr id="5" name="Content Placeholder 2">
            <a:extLst>
              <a:ext uri="{FF2B5EF4-FFF2-40B4-BE49-F238E27FC236}">
                <a16:creationId xmlns:a16="http://schemas.microsoft.com/office/drawing/2014/main" id="{3B3B00E0-1C92-85F2-A15D-88CC22C0411A}"/>
              </a:ext>
            </a:extLst>
          </p:cNvPr>
          <p:cNvSpPr>
            <a:spLocks noGrp="1"/>
          </p:cNvSpPr>
          <p:nvPr>
            <p:ph idx="1"/>
          </p:nvPr>
        </p:nvSpPr>
        <p:spPr>
          <a:xfrm>
            <a:off x="2676236" y="1542906"/>
            <a:ext cx="7483764" cy="4968729"/>
          </a:xfrm>
        </p:spPr>
        <p:txBody>
          <a:bodyPr/>
          <a:lstStyle/>
          <a:p>
            <a:pPr marL="342900" marR="0" lvl="0" indent="-342900">
              <a:buFont typeface="Wingdings" pitchFamily="2" charset="2"/>
              <a:buChar char=""/>
            </a:pPr>
            <a:endParaRPr lang="en-CA" sz="1800"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endParaRPr>
          </a:p>
          <a:p>
            <a:pPr marL="342900" marR="0" lvl="0" indent="-342900">
              <a:buFont typeface="Wingdings" pitchFamily="2" charset="2"/>
              <a:buChar char=""/>
            </a:pPr>
            <a:endParaRPr lang="en-CA" sz="1800" kern="100" dirty="0">
              <a:solidFill>
                <a:srgbClr val="000000"/>
              </a:solidFill>
              <a:latin typeface="Avenir Book" panose="02000503020000020003" pitchFamily="2" charset="0"/>
              <a:ea typeface="Calibri" panose="020F0502020204030204" pitchFamily="34" charset="0"/>
              <a:cs typeface="Times New Roman" panose="02020603050405020304" pitchFamily="18" charset="0"/>
            </a:endParaRPr>
          </a:p>
          <a:p>
            <a:pPr marL="342900" marR="0" lvl="0" indent="-342900">
              <a:buFont typeface="Wingdings" pitchFamily="2" charset="2"/>
              <a:buChar char=""/>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How do you think we can celebrate better and embrace the God-given differences between men and women in our families and in our churches? </a:t>
            </a:r>
          </a:p>
          <a:p>
            <a:pPr marL="0" marR="0" lvl="0" indent="0">
              <a:buNone/>
            </a:pPr>
            <a:endPar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endParaRPr>
          </a:p>
          <a:p>
            <a:pPr marL="342900" marR="0" lvl="0" indent="-342900">
              <a:buFont typeface="Wingdings" pitchFamily="2" charset="2"/>
              <a:buChar char=""/>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What do these differences teach us about our Creator?</a:t>
            </a:r>
            <a:endParaRPr lang="en-US"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solidFill>
                <a:schemeClr val="bg1"/>
              </a:solidFill>
            </a:endParaRPr>
          </a:p>
        </p:txBody>
      </p:sp>
    </p:spTree>
    <p:extLst>
      <p:ext uri="{BB962C8B-B14F-4D97-AF65-F5344CB8AC3E}">
        <p14:creationId xmlns:p14="http://schemas.microsoft.com/office/powerpoint/2010/main" val="146822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6371942-D9BC-A604-9C44-E2F02697C2E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2B6702B-E881-92AB-95B6-C4DB154EA12F}"/>
              </a:ext>
            </a:extLst>
          </p:cNvPr>
          <p:cNvSpPr>
            <a:spLocks noGrp="1"/>
          </p:cNvSpPr>
          <p:nvPr>
            <p:ph idx="1"/>
          </p:nvPr>
        </p:nvSpPr>
        <p:spPr>
          <a:xfrm>
            <a:off x="265546" y="2018805"/>
            <a:ext cx="9848271" cy="4607625"/>
          </a:xfrm>
        </p:spPr>
        <p:txBody>
          <a:bodyPr>
            <a:normAutofit fontScale="92500"/>
          </a:bodyPr>
          <a:lstStyle/>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We are </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complementary</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to each other by divine design.</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Women are </a:t>
            </a:r>
          </a:p>
          <a:p>
            <a:pPr marL="0" marR="0" indent="0">
              <a:buNone/>
            </a:pP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intentionally designed by God to be different from men. </a:t>
            </a:r>
          </a:p>
          <a:p>
            <a:pPr marL="0" marR="0"/>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W</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hat characterizes the life of godly women?</a:t>
            </a: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 godly woman is a woman who identifies herself as </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belonging</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to God. </a:t>
            </a: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Like the woman in our </a:t>
            </a:r>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sermon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today, godly women know they are </a:t>
            </a:r>
          </a:p>
          <a:p>
            <a:pPr marL="0" marR="0" indent="0">
              <a:buNone/>
            </a:pPr>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daughters of God. </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 </a:t>
            </a:r>
            <a:r>
              <a:rPr lang="en-US" sz="24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Proverbs 31,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Solomon famously describes what a godly woman looks like. And his target audience in this chapter is men: </a:t>
            </a:r>
            <a:endParaRPr lang="en-US" sz="24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marR="0" indent="0">
              <a:buNone/>
            </a:pPr>
            <a:r>
              <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400" b="1"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Who can find a virtuous wife? For her worth is far above rubies.”</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indent="0" algn="r">
              <a:buNone/>
            </a:pP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(Proverbs 31:10) </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2" name="Title 1">
            <a:extLst>
              <a:ext uri="{FF2B5EF4-FFF2-40B4-BE49-F238E27FC236}">
                <a16:creationId xmlns:a16="http://schemas.microsoft.com/office/drawing/2014/main" id="{CB54B51F-52D9-9441-9BCC-1167FB6D1826}"/>
              </a:ext>
            </a:extLst>
          </p:cNvPr>
          <p:cNvSpPr>
            <a:spLocks noGrp="1"/>
          </p:cNvSpPr>
          <p:nvPr>
            <p:ph type="title"/>
          </p:nvPr>
        </p:nvSpPr>
        <p:spPr>
          <a:xfrm>
            <a:off x="265546" y="873126"/>
            <a:ext cx="9848272" cy="1325563"/>
          </a:xfrm>
        </p:spPr>
        <p:txBody>
          <a:bodyPr>
            <a:normAutofit/>
          </a:bodyPr>
          <a:lstStyle/>
          <a:p>
            <a:r>
              <a:rPr lang="en-US" sz="28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GODLY WOMAN</a:t>
            </a:r>
            <a:br>
              <a:rPr lang="en-US" sz="24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solidFill>
                <a:schemeClr val="accent1">
                  <a:lumMod val="75000"/>
                </a:schemeClr>
              </a:solidFill>
              <a:latin typeface="Montserrat Light" panose="00000400000000000000" pitchFamily="50" charset="0"/>
            </a:endParaRPr>
          </a:p>
        </p:txBody>
      </p:sp>
    </p:spTree>
    <p:extLst>
      <p:ext uri="{BB962C8B-B14F-4D97-AF65-F5344CB8AC3E}">
        <p14:creationId xmlns:p14="http://schemas.microsoft.com/office/powerpoint/2010/main" val="193526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CB23886-B4B3-4680-F7B2-F46B252D918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EF04AC-1AFC-792A-3D85-49452277557A}"/>
              </a:ext>
            </a:extLst>
          </p:cNvPr>
          <p:cNvSpPr>
            <a:spLocks noGrp="1"/>
          </p:cNvSpPr>
          <p:nvPr>
            <p:ph idx="1"/>
          </p:nvPr>
        </p:nvSpPr>
        <p:spPr>
          <a:xfrm>
            <a:off x="265546" y="2648198"/>
            <a:ext cx="9848271" cy="3158836"/>
          </a:xfrm>
        </p:spPr>
        <p:txBody>
          <a:bodyPr>
            <a:normAutofit lnSpcReduction="10000"/>
          </a:bodyPr>
          <a:lstStyle/>
          <a:p>
            <a:pPr marL="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heart of her husband safely trusts her; </a:t>
            </a:r>
          </a:p>
          <a:p>
            <a:pPr marL="0" indent="0" algn="ctr">
              <a:buNone/>
            </a:pP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So he will have no lack of gain. </a:t>
            </a:r>
          </a:p>
          <a:p>
            <a:pPr marL="0" indent="0" algn="ctr">
              <a:buNone/>
            </a:pP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does him good and not evil </a:t>
            </a:r>
          </a:p>
          <a:p>
            <a:pPr marL="0" indent="0" algn="ctr">
              <a:buNone/>
            </a:pP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All the days of her life.” </a:t>
            </a:r>
          </a:p>
          <a:p>
            <a:pPr marL="0" indent="0" algn="ctr">
              <a:buNone/>
            </a:pP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Proverbs 31:11-12)</a:t>
            </a:r>
            <a:b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endParaRPr lang="pt-BR" dirty="0"/>
          </a:p>
        </p:txBody>
      </p:sp>
      <p:sp>
        <p:nvSpPr>
          <p:cNvPr id="2" name="Title 1">
            <a:extLst>
              <a:ext uri="{FF2B5EF4-FFF2-40B4-BE49-F238E27FC236}">
                <a16:creationId xmlns:a16="http://schemas.microsoft.com/office/drawing/2014/main" id="{D9E1FF3A-BB8B-26A0-57AF-3620AB29786A}"/>
              </a:ext>
            </a:extLst>
          </p:cNvPr>
          <p:cNvSpPr>
            <a:spLocks noGrp="1"/>
          </p:cNvSpPr>
          <p:nvPr>
            <p:ph type="title"/>
          </p:nvPr>
        </p:nvSpPr>
        <p:spPr>
          <a:xfrm>
            <a:off x="646546" y="1227137"/>
            <a:ext cx="9848272" cy="1052925"/>
          </a:xfrm>
        </p:spPr>
        <p:txBody>
          <a:bodyPr>
            <a:normAutofit fontScale="90000"/>
          </a:bodyPr>
          <a:lstStyle/>
          <a:p>
            <a:pPr marR="0" lvl="0" algn="ctr">
              <a:buClr>
                <a:srgbClr val="000000"/>
              </a:buClr>
            </a:pPr>
            <a:br>
              <a:rPr lang="en-CA" sz="32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br>
            <a:br>
              <a:rPr lang="en-CA" sz="32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br>
            <a:r>
              <a:rPr lang="en-CA" sz="32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br>
              <a:rPr lang="en-CA" sz="32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br>
            <a:r>
              <a:rPr lang="en-CA" sz="31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1. A woman of God is priceless because of her </a:t>
            </a:r>
            <a:r>
              <a:rPr lang="en-CA" sz="3100" b="1"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CHARACTER.</a:t>
            </a:r>
            <a:br>
              <a:rPr lang="en-US" sz="31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CA" sz="31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br>
              <a:rPr lang="en-US" sz="31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3200" dirty="0">
              <a:latin typeface="Montserrat Light" panose="00000400000000000000" pitchFamily="50" charset="0"/>
            </a:endParaRPr>
          </a:p>
        </p:txBody>
      </p:sp>
    </p:spTree>
    <p:extLst>
      <p:ext uri="{BB962C8B-B14F-4D97-AF65-F5344CB8AC3E}">
        <p14:creationId xmlns:p14="http://schemas.microsoft.com/office/powerpoint/2010/main" val="287905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C4DC65A-9C2E-2CB9-079E-24A947108B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46179B-4E39-A3CF-C45E-CB8DA5A828DC}"/>
              </a:ext>
            </a:extLst>
          </p:cNvPr>
          <p:cNvSpPr>
            <a:spLocks noGrp="1"/>
          </p:cNvSpPr>
          <p:nvPr>
            <p:ph idx="1"/>
          </p:nvPr>
        </p:nvSpPr>
        <p:spPr>
          <a:xfrm>
            <a:off x="265546" y="2001116"/>
            <a:ext cx="9959109" cy="4351338"/>
          </a:xfrm>
        </p:spPr>
        <p:txBody>
          <a:bodyPr>
            <a:normAutofit/>
          </a:bodyPr>
          <a:lstStyle/>
          <a:p>
            <a:pPr marL="0" marR="0"/>
            <a:endPar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 Proverbs 31, we see that a godly woman is </a:t>
            </a:r>
          </a:p>
          <a:p>
            <a:pPr marL="0" marR="0" indent="0">
              <a:buNone/>
            </a:pPr>
            <a:r>
              <a:rPr lang="en-US" sz="32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someone her husband can trust. </a:t>
            </a:r>
          </a:p>
          <a:p>
            <a:pPr marL="0" marR="0"/>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 is blessed and affirmed by her presence in his </a:t>
            </a:r>
          </a:p>
          <a:p>
            <a:pPr marL="0" marR="0" indent="0">
              <a:buNone/>
            </a:pPr>
            <a:r>
              <a:rPr lang="en-US" sz="32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life</a:t>
            </a:r>
            <a:r>
              <a:rPr lang="en-US" sz="32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a:r>
              <a:rPr lang="en-US" sz="32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H</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 reaches his full potential because of her. </a:t>
            </a:r>
          </a:p>
          <a:p>
            <a:pPr marL="0" indent="0">
              <a:buNone/>
            </a:pPr>
            <a:endParaRPr lang="pt-BR" dirty="0"/>
          </a:p>
        </p:txBody>
      </p:sp>
    </p:spTree>
    <p:extLst>
      <p:ext uri="{BB962C8B-B14F-4D97-AF65-F5344CB8AC3E}">
        <p14:creationId xmlns:p14="http://schemas.microsoft.com/office/powerpoint/2010/main" val="276606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D392879-1B67-1AB5-6BB0-551E425387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83864-B7D9-F75B-A8A6-89A0BAC03077}"/>
              </a:ext>
            </a:extLst>
          </p:cNvPr>
          <p:cNvSpPr>
            <a:spLocks noGrp="1"/>
          </p:cNvSpPr>
          <p:nvPr>
            <p:ph idx="1"/>
          </p:nvPr>
        </p:nvSpPr>
        <p:spPr>
          <a:xfrm>
            <a:off x="265546" y="2001116"/>
            <a:ext cx="9959109" cy="4351338"/>
          </a:xfrm>
        </p:spPr>
        <p:txBody>
          <a:bodyPr>
            <a:normAutofit/>
          </a:bodyPr>
          <a:lstStyle/>
          <a:p>
            <a:pPr marL="0" marR="0" indent="0">
              <a:buNone/>
            </a:pPr>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Martin Luther King Jr. once said he dreamed of a day when his children would live in a world where they would not be judged by the color of their skin, but rather, by </a:t>
            </a:r>
            <a:r>
              <a:rPr lang="en-US" sz="28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content of their character.</a:t>
            </a:r>
            <a:endParaRPr lang="en-US" sz="2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endParaRPr lang="en-US" sz="2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2800" kern="100" dirty="0">
                <a:solidFill>
                  <a:schemeClr val="accent1">
                    <a:lumMod val="75000"/>
                  </a:schemeClr>
                </a:solidFill>
                <a:effectLst/>
                <a:latin typeface="Avenir Book" panose="02000503020000020003" pitchFamily="2" charset="0"/>
                <a:ea typeface="Times New Roman" panose="02020603050405020304" pitchFamily="18" charset="0"/>
                <a:cs typeface="Open Sans" panose="020B0606030504020204" pitchFamily="34" charset="0"/>
              </a:rPr>
              <a:t>THE CORE OF A GODLY WOMAN:</a:t>
            </a:r>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indent="0">
              <a:buNone/>
            </a:pPr>
            <a:r>
              <a:rPr lang="en-US" sz="28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“Charm is deceitful and beauty is passing, </a:t>
            </a:r>
          </a:p>
          <a:p>
            <a:pPr marL="0" marR="0" indent="0" algn="r">
              <a:buNone/>
            </a:pPr>
            <a:r>
              <a:rPr lang="en-US" sz="28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But a woman who fears the Lord, she shall be praised.”</a:t>
            </a: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800" kern="100" dirty="0">
                <a:solidFill>
                  <a:schemeClr val="accent1">
                    <a:lumMod val="75000"/>
                  </a:schemeClr>
                </a:solidFill>
                <a:effectLst/>
                <a:latin typeface="Avenir Book" panose="02000503020000020003" pitchFamily="2" charset="0"/>
                <a:ea typeface="Times New Roman" panose="02020603050405020304" pitchFamily="18" charset="0"/>
                <a:cs typeface="Open Sans" panose="020B0606030504020204" pitchFamily="34" charset="0"/>
              </a:rPr>
              <a:t>Proverbs 31:30)</a:t>
            </a:r>
            <a:endParaRPr lang="en-US" sz="2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63422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4639678-B821-5FD1-A7AE-F674ECDAB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BE868-C994-255C-9E6B-665E97EED69E}"/>
              </a:ext>
            </a:extLst>
          </p:cNvPr>
          <p:cNvSpPr>
            <a:spLocks noGrp="1"/>
          </p:cNvSpPr>
          <p:nvPr>
            <p:ph type="title"/>
          </p:nvPr>
        </p:nvSpPr>
        <p:spPr>
          <a:xfrm>
            <a:off x="265547" y="217344"/>
            <a:ext cx="6938818" cy="1325563"/>
          </a:xfrm>
        </p:spPr>
        <p:txBody>
          <a:bodyPr>
            <a:normAutofit/>
          </a:bodyPr>
          <a:lstStyle/>
          <a:p>
            <a:endParaRPr lang="pt-BR" sz="4000" dirty="0">
              <a:solidFill>
                <a:schemeClr val="bg1"/>
              </a:solidFill>
              <a:latin typeface="Montserrat Light" panose="00000400000000000000" pitchFamily="50" charset="0"/>
            </a:endParaRPr>
          </a:p>
        </p:txBody>
      </p:sp>
      <p:sp>
        <p:nvSpPr>
          <p:cNvPr id="3" name="Content Placeholder 2">
            <a:extLst>
              <a:ext uri="{FF2B5EF4-FFF2-40B4-BE49-F238E27FC236}">
                <a16:creationId xmlns:a16="http://schemas.microsoft.com/office/drawing/2014/main" id="{304BE260-4BEB-5566-1570-E98CAB902E8D}"/>
              </a:ext>
            </a:extLst>
          </p:cNvPr>
          <p:cNvSpPr>
            <a:spLocks noGrp="1"/>
          </p:cNvSpPr>
          <p:nvPr>
            <p:ph idx="1"/>
          </p:nvPr>
        </p:nvSpPr>
        <p:spPr>
          <a:xfrm>
            <a:off x="265547" y="1972235"/>
            <a:ext cx="9959109" cy="4392706"/>
          </a:xfrm>
        </p:spPr>
        <p:txBody>
          <a:bodyPr>
            <a:normAutofit lnSpcReduction="10000"/>
          </a:bodyPr>
          <a:lstStyle/>
          <a:p>
            <a:pPr marL="0" marR="0"/>
            <a:endPar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Open Sans" panose="020B0606030504020204" pitchFamily="34" charset="0"/>
            </a:endParaRPr>
          </a:p>
          <a:p>
            <a:pPr marL="0" marR="0"/>
            <a:r>
              <a:rPr lang="en-US" sz="2400" kern="100" dirty="0">
                <a:solidFill>
                  <a:schemeClr val="accent1">
                    <a:lumMod val="75000"/>
                  </a:schemeClr>
                </a:solidFill>
                <a:latin typeface="Avenir Book" panose="02000503020000020003" pitchFamily="2" charset="0"/>
                <a:ea typeface="Times New Roman" panose="02020603050405020304" pitchFamily="18" charset="0"/>
                <a:cs typeface="Open Sans" panose="020B0606030504020204" pitchFamily="34" charset="0"/>
              </a:rPr>
              <a:t>I</a:t>
            </a: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Open Sans" panose="020B0606030504020204" pitchFamily="34" charset="0"/>
              </a:rPr>
              <a:t>t is not about women’s looks, charm, charisma, or sex appeal. </a:t>
            </a:r>
          </a:p>
          <a:p>
            <a:pPr marL="0" marR="0"/>
            <a:r>
              <a:rPr lang="en-US" sz="2400" kern="100" dirty="0">
                <a:solidFill>
                  <a:schemeClr val="accent1">
                    <a:lumMod val="75000"/>
                  </a:schemeClr>
                </a:solidFill>
                <a:latin typeface="Avenir Book" panose="02000503020000020003" pitchFamily="2" charset="0"/>
                <a:ea typeface="Times New Roman" panose="02020603050405020304" pitchFamily="18" charset="0"/>
                <a:cs typeface="Open Sans" panose="020B0606030504020204" pitchFamily="34" charset="0"/>
              </a:rPr>
              <a:t>W</a:t>
            </a: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Open Sans" panose="020B0606030504020204" pitchFamily="34" charset="0"/>
              </a:rPr>
              <a:t>hat matters most is </a:t>
            </a:r>
            <a:r>
              <a:rPr lang="en-US" sz="2400" kern="100" dirty="0">
                <a:solidFill>
                  <a:schemeClr val="accent1">
                    <a:lumMod val="75000"/>
                  </a:schemeClr>
                </a:solidFill>
                <a:latin typeface="Avenir Book" panose="02000503020000020003" pitchFamily="2" charset="0"/>
                <a:ea typeface="Times New Roman" panose="02020603050405020304" pitchFamily="18" charset="0"/>
                <a:cs typeface="Open Sans" panose="020B0606030504020204" pitchFamily="34" charset="0"/>
              </a:rPr>
              <a:t>our</a:t>
            </a: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Open Sans" panose="020B0606030504020204" pitchFamily="34" charset="0"/>
              </a:rPr>
              <a:t> relationship with Jesus. This is the bedrock </a:t>
            </a:r>
          </a:p>
          <a:p>
            <a:pPr marL="0" marR="0" indent="0">
              <a:buNone/>
            </a:pPr>
            <a:r>
              <a:rPr lang="en-US" sz="2400" kern="100" dirty="0">
                <a:solidFill>
                  <a:schemeClr val="accent1">
                    <a:lumMod val="75000"/>
                  </a:schemeClr>
                </a:solidFill>
                <a:latin typeface="Avenir Book" panose="02000503020000020003" pitchFamily="2" charset="0"/>
                <a:ea typeface="Times New Roman" panose="02020603050405020304" pitchFamily="18" charset="0"/>
                <a:cs typeface="Open Sans" panose="020B0606030504020204" pitchFamily="34" charset="0"/>
              </a:rPr>
              <a:t>   </a:t>
            </a: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Open Sans" panose="020B0606030504020204" pitchFamily="34" charset="0"/>
              </a:rPr>
              <a:t>of Christian character. </a:t>
            </a: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Circumstances change, looks fade, but </a:t>
            </a:r>
            <a:r>
              <a:rPr lang="en-US" sz="24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character endures.</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Godly </a:t>
            </a:r>
          </a:p>
          <a:p>
            <a:pPr marL="0" marR="0" indent="0">
              <a:buNone/>
            </a:pPr>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women seek God first.</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400" b="1"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The fear of the Lord is the beginning of wisdom, </a:t>
            </a:r>
          </a:p>
          <a:p>
            <a:pPr marL="0" marR="0" indent="0">
              <a:buNone/>
            </a:pPr>
            <a:r>
              <a:rPr lang="en-US" sz="2400" b="1"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  And the knowledge of the Holy One is understanding.”</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sz="24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marR="0" indent="0">
              <a:buNone/>
            </a:pP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Proverbs 9:10)</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62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A6ED66A-BCE7-518A-BBBE-C942E6E870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A1A17-9432-883B-4F03-2A0EC57A5B3D}"/>
              </a:ext>
            </a:extLst>
          </p:cNvPr>
          <p:cNvSpPr>
            <a:spLocks noGrp="1"/>
          </p:cNvSpPr>
          <p:nvPr>
            <p:ph idx="1"/>
          </p:nvPr>
        </p:nvSpPr>
        <p:spPr>
          <a:xfrm>
            <a:off x="408049" y="1792482"/>
            <a:ext cx="9959109" cy="4542190"/>
          </a:xfrm>
        </p:spPr>
        <p:txBody>
          <a:bodyPr>
            <a:normAutofit/>
          </a:bodyPr>
          <a:lstStyle/>
          <a:p>
            <a:pPr marL="0" marR="0"/>
            <a:endPar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r>
              <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“But seek first the kingdom of God and His righteousness, and all </a:t>
            </a:r>
          </a:p>
          <a:p>
            <a:pPr marL="0" marR="0" indent="0">
              <a:buNone/>
            </a:pPr>
            <a:r>
              <a:rPr lang="en-US" sz="2400" b="1"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these things shall be added to you.”</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(Matthew 6:33)</a:t>
            </a:r>
          </a:p>
          <a:p>
            <a:pPr marL="0" marR="0"/>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Open Sans" panose="020B0606030504020204" pitchFamily="34" charset="0"/>
              </a:rPr>
              <a:t>Making time each day to rest in Jesus and in our identity in Christ is </a:t>
            </a:r>
          </a:p>
          <a:p>
            <a:pPr marL="0" marR="0" indent="0">
              <a:buNone/>
            </a:pP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Open Sans" panose="020B0606030504020204" pitchFamily="34" charset="0"/>
              </a:rPr>
              <a:t>   so critical. </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Before Ruth got </a:t>
            </a:r>
            <a:r>
              <a:rPr lang="en-US" sz="24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married and became a mother and a wealthy and influential woman, Boaz said, </a:t>
            </a:r>
            <a:r>
              <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All the people of my town know that you are a woman of noble character</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(Ruth 3:11b, NIV). </a:t>
            </a:r>
          </a:p>
          <a:p>
            <a:pPr marL="0" marR="0"/>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G</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odly women reflect the character of Jesus to others; they remind </a:t>
            </a:r>
          </a:p>
          <a:p>
            <a:pPr marL="0" marR="0" indent="0">
              <a:buNone/>
            </a:pPr>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people of Jesus by how they live life.</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367487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C355E39-71B3-AB50-E878-1B8C96EA4950}"/>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F407E0-51E5-E7C5-B87E-343F6D5E701B}"/>
              </a:ext>
            </a:extLst>
          </p:cNvPr>
          <p:cNvSpPr>
            <a:spLocks noGrp="1"/>
          </p:cNvSpPr>
          <p:nvPr>
            <p:ph idx="1"/>
          </p:nvPr>
        </p:nvSpPr>
        <p:spPr>
          <a:xfrm>
            <a:off x="405246" y="2434443"/>
            <a:ext cx="9848271" cy="3661557"/>
          </a:xfrm>
        </p:spPr>
        <p:txBody>
          <a:bodyPr>
            <a:normAutofit/>
          </a:bodyPr>
          <a:lstStyle/>
          <a:p>
            <a:pPr marL="0" marR="0" indent="0">
              <a:buNone/>
            </a:pPr>
            <a:r>
              <a:rPr lang="en-US" i="1" kern="100" baseline="300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She seeks wool and flax,</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And willingly works with her hands.</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She is like the merchant ships,</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She brings her food from afar.</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She also rises while it is yet night,</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And provides food for her household,</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And a portion for her maidservants.</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She considers a field and buys it;</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From her profits she plants a vineyard.</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She girds herself with strength,</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And strengthens her arms.</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She perceives that her merchandise is good,</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Segoe UI" panose="020B0502040204020203" pitchFamily="34" charset="0"/>
              </a:rPr>
              <a:t>And her lamp does not go out by night.”(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Proverbs 31:13-18)</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2" name="Title 1">
            <a:extLst>
              <a:ext uri="{FF2B5EF4-FFF2-40B4-BE49-F238E27FC236}">
                <a16:creationId xmlns:a16="http://schemas.microsoft.com/office/drawing/2014/main" id="{5E61E29B-DD7F-56D6-CBE3-BEAABC6949F8}"/>
              </a:ext>
            </a:extLst>
          </p:cNvPr>
          <p:cNvSpPr>
            <a:spLocks noGrp="1"/>
          </p:cNvSpPr>
          <p:nvPr>
            <p:ph type="title"/>
          </p:nvPr>
        </p:nvSpPr>
        <p:spPr>
          <a:xfrm>
            <a:off x="405246" y="1190627"/>
            <a:ext cx="9848272" cy="1243816"/>
          </a:xfrm>
        </p:spPr>
        <p:txBody>
          <a:bodyPr>
            <a:normAutofit fontScale="90000"/>
          </a:bodyPr>
          <a:lstStyle/>
          <a:p>
            <a:pPr marL="342900" indent="-342900"/>
            <a:r>
              <a:rPr lang="en-CA" sz="18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br>
              <a:rPr lang="en-CA" sz="18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br>
            <a:r>
              <a:rPr lang="en-CA" sz="31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2. Godly women are </a:t>
            </a:r>
            <a:r>
              <a:rPr lang="en-CA" sz="3100" b="1"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INDUSTRIOUS</a:t>
            </a:r>
            <a:r>
              <a:rPr lang="en-CA" sz="3100" b="1" u="sng"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br>
              <a:rPr lang="en-US" sz="31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US" sz="36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CA" sz="18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latin typeface="Montserrat Light" panose="00000400000000000000" pitchFamily="50" charset="0"/>
            </a:endParaRPr>
          </a:p>
        </p:txBody>
      </p:sp>
    </p:spTree>
    <p:extLst>
      <p:ext uri="{BB962C8B-B14F-4D97-AF65-F5344CB8AC3E}">
        <p14:creationId xmlns:p14="http://schemas.microsoft.com/office/powerpoint/2010/main" val="169493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22D4C71-C870-2DD2-16C1-592A200CB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23B90-E3DB-FAA6-4000-AAC6CA675A0C}"/>
              </a:ext>
            </a:extLst>
          </p:cNvPr>
          <p:cNvSpPr>
            <a:spLocks noGrp="1"/>
          </p:cNvSpPr>
          <p:nvPr>
            <p:ph type="title"/>
          </p:nvPr>
        </p:nvSpPr>
        <p:spPr>
          <a:xfrm>
            <a:off x="265548" y="217344"/>
            <a:ext cx="5244604" cy="1325563"/>
          </a:xfrm>
        </p:spPr>
        <p:txBody>
          <a:bodyPr>
            <a:noAutofit/>
          </a:bodyPr>
          <a:lstStyle/>
          <a:p>
            <a:pPr algn="ctr"/>
            <a:br>
              <a:rPr lang="en-US" sz="2800"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br>
            <a:r>
              <a:rPr lang="en-US" sz="2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HOW does God define </a:t>
            </a:r>
            <a:br>
              <a:rPr lang="en-US" sz="2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2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what it means to be </a:t>
            </a:r>
            <a:br>
              <a:rPr lang="en-US" sz="2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2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 woman?</a:t>
            </a:r>
            <a:br>
              <a:rPr lang="en-US" sz="2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endParaRPr lang="pt-BR" sz="2800" dirty="0">
              <a:solidFill>
                <a:schemeClr val="bg1">
                  <a:lumMod val="95000"/>
                </a:schemeClr>
              </a:solidFill>
              <a:latin typeface="Montserrat Light" panose="00000400000000000000" pitchFamily="50" charset="0"/>
            </a:endParaRPr>
          </a:p>
        </p:txBody>
      </p:sp>
      <p:sp>
        <p:nvSpPr>
          <p:cNvPr id="3" name="Content Placeholder 2">
            <a:extLst>
              <a:ext uri="{FF2B5EF4-FFF2-40B4-BE49-F238E27FC236}">
                <a16:creationId xmlns:a16="http://schemas.microsoft.com/office/drawing/2014/main" id="{CF20800C-3FBE-C02F-6711-B55B255542E3}"/>
              </a:ext>
            </a:extLst>
          </p:cNvPr>
          <p:cNvSpPr>
            <a:spLocks noGrp="1"/>
          </p:cNvSpPr>
          <p:nvPr>
            <p:ph idx="1"/>
          </p:nvPr>
        </p:nvSpPr>
        <p:spPr>
          <a:xfrm>
            <a:off x="265546" y="2001116"/>
            <a:ext cx="9959109" cy="4351338"/>
          </a:xfrm>
        </p:spPr>
        <p:txBody>
          <a:bodyPr>
            <a:normAutofit/>
          </a:bodyPr>
          <a:lstStyle/>
          <a:p>
            <a:pPr marL="0" marR="0" indent="0">
              <a:buNone/>
            </a:pPr>
            <a:r>
              <a:rPr lang="en-US" sz="1800"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p>
          <a:p>
            <a:pPr marL="0" indent="0">
              <a:buNone/>
            </a:pPr>
            <a:endParaRPr lang="en-US" kern="100" dirty="0">
              <a:solidFill>
                <a:srgbClr val="000000"/>
              </a:solidFill>
              <a:latin typeface="Avenir Book" panose="02000503020000020003" pitchFamily="2" charset="0"/>
              <a:ea typeface="Calibri" panose="020F0502020204030204" pitchFamily="34" charset="0"/>
              <a:cs typeface="Times New Roman" panose="02020603050405020304" pitchFamily="18" charset="0"/>
            </a:endParaRPr>
          </a:p>
          <a:p>
            <a:r>
              <a:rPr lang="en-US" sz="28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 is the best Person to ask, as women were His idea. </a:t>
            </a:r>
          </a:p>
          <a:p>
            <a:endPar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r>
              <a:rPr lang="en-US" sz="28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grass withers, the flower fades, </a:t>
            </a:r>
          </a:p>
          <a:p>
            <a:pPr marL="0" indent="0" algn="ctr">
              <a:buNone/>
            </a:pPr>
            <a:r>
              <a:rPr lang="en-US" sz="28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But the word of our God stands forever.” </a:t>
            </a:r>
          </a:p>
          <a:p>
            <a:pPr marL="0" indent="0" algn="ctr">
              <a:buNone/>
            </a:pPr>
            <a:r>
              <a:rPr lang="en-US" sz="28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8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Isaiah 40:8)</a:t>
            </a:r>
            <a:endParaRPr lang="en-US" sz="28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819546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7355F7F5-B577-B84B-75AA-7FA567F31EC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1DE967-E505-8B98-6506-5B378AA3F5D9}"/>
              </a:ext>
            </a:extLst>
          </p:cNvPr>
          <p:cNvSpPr>
            <a:spLocks noGrp="1"/>
          </p:cNvSpPr>
          <p:nvPr>
            <p:ph idx="1"/>
          </p:nvPr>
        </p:nvSpPr>
        <p:spPr>
          <a:xfrm>
            <a:off x="265546" y="2001116"/>
            <a:ext cx="9959109" cy="4351338"/>
          </a:xfrm>
        </p:spPr>
        <p:txBody>
          <a:bodyPr>
            <a:normAutofit/>
          </a:bodyPr>
          <a:lstStyle/>
          <a:p>
            <a:pPr marL="0" marR="0" indent="0">
              <a:buNone/>
            </a:pPr>
            <a:r>
              <a:rPr lang="en-US" sz="1800"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We must serve the Lord: Set your mind on eternal things, serve the </a:t>
            </a:r>
          </a:p>
          <a:p>
            <a:pPr marL="0" marR="0" indent="0">
              <a:buNone/>
            </a:pPr>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eternal King and live to please only Him.</a:t>
            </a: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 Bible prophecy, God’s church is pictured as a comely and delicate </a:t>
            </a:r>
          </a:p>
          <a:p>
            <a:pPr marL="0" marR="0" indent="0">
              <a:buNone/>
            </a:pPr>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woman. </a:t>
            </a: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 many respects, Proverbs 31 is as much a commentary on how God’s </a:t>
            </a:r>
          </a:p>
          <a:p>
            <a:pPr marL="0" marR="0" indent="0">
              <a:buNone/>
            </a:pPr>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church should be in its service to God as it is a commentary on the </a:t>
            </a:r>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p>
          <a:p>
            <a:pPr marL="0" marR="0" indent="0">
              <a:buNone/>
            </a:pP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God-given role of women.</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34135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85BFA46-6CDD-F90F-6D07-210D874D66AA}"/>
              </a:ext>
            </a:extLst>
          </p:cNvPr>
          <p:cNvSpPr>
            <a:spLocks noGrp="1"/>
          </p:cNvSpPr>
          <p:nvPr>
            <p:ph type="title"/>
          </p:nvPr>
        </p:nvSpPr>
        <p:spPr>
          <a:xfrm>
            <a:off x="2676237" y="217344"/>
            <a:ext cx="7483764" cy="1325563"/>
          </a:xfrm>
        </p:spPr>
        <p:txBody>
          <a:bodyPr>
            <a:normAutofit/>
          </a:bodyPr>
          <a:lstStyle/>
          <a:p>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DISCUSSION QUESTIONS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solidFill>
                <a:schemeClr val="bg1"/>
              </a:solidFill>
              <a:latin typeface="Montserrat Light" panose="00000400000000000000" pitchFamily="50" charset="0"/>
            </a:endParaRPr>
          </a:p>
        </p:txBody>
      </p:sp>
      <p:sp>
        <p:nvSpPr>
          <p:cNvPr id="5" name="Content Placeholder 2">
            <a:extLst>
              <a:ext uri="{FF2B5EF4-FFF2-40B4-BE49-F238E27FC236}">
                <a16:creationId xmlns:a16="http://schemas.microsoft.com/office/drawing/2014/main" id="{6D538876-E04D-ACA4-0244-2AE1B3A02826}"/>
              </a:ext>
            </a:extLst>
          </p:cNvPr>
          <p:cNvSpPr>
            <a:spLocks noGrp="1"/>
          </p:cNvSpPr>
          <p:nvPr>
            <p:ph idx="1"/>
          </p:nvPr>
        </p:nvSpPr>
        <p:spPr>
          <a:xfrm>
            <a:off x="2574636" y="1739900"/>
            <a:ext cx="7483764" cy="4356100"/>
          </a:xfrm>
        </p:spPr>
        <p:txBody>
          <a:bodyPr>
            <a:normAutofit/>
          </a:bodyPr>
          <a:lstStyle/>
          <a:p>
            <a:pPr marL="3657600" lvl="8" indent="0">
              <a:buNone/>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itchFamily="2" charset="2"/>
              <a:buChar char=""/>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List the ministry capabilities and opportunities unique to women or to which women are especially equipped for. </a:t>
            </a:r>
          </a:p>
          <a:p>
            <a:pPr marL="0" marR="0" lvl="0" indent="0">
              <a:buNone/>
            </a:pPr>
            <a:endPar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endParaRPr>
          </a:p>
          <a:p>
            <a:pPr marL="342900" marR="0" lvl="0" indent="-342900">
              <a:buFont typeface="Wingdings" pitchFamily="2" charset="2"/>
              <a:buChar char=""/>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Discuss the ways in which these unique gifts and qualities could be used to reach out to your local church community. </a:t>
            </a:r>
          </a:p>
          <a:p>
            <a:pPr marL="0" marR="0" lvl="0" indent="0">
              <a:buNone/>
            </a:pPr>
            <a:endParaRPr lang="en-CA"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095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AD909FE-F7EA-95B7-D34F-CB7ACA86166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2212FF4-366B-0583-CA3B-EDEE43433126}"/>
              </a:ext>
            </a:extLst>
          </p:cNvPr>
          <p:cNvSpPr>
            <a:spLocks noGrp="1"/>
          </p:cNvSpPr>
          <p:nvPr>
            <p:ph type="title"/>
          </p:nvPr>
        </p:nvSpPr>
        <p:spPr>
          <a:xfrm>
            <a:off x="2676237" y="217344"/>
            <a:ext cx="7483764" cy="1325563"/>
          </a:xfrm>
        </p:spPr>
        <p:txBody>
          <a:bodyPr>
            <a:normAutofit/>
          </a:bodyPr>
          <a:lstStyle/>
          <a:p>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DISCUSSION QUESTIONS</a:t>
            </a:r>
            <a:br>
              <a:rPr lang="en-US" sz="18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4000" dirty="0">
              <a:solidFill>
                <a:schemeClr val="bg1">
                  <a:lumMod val="95000"/>
                </a:schemeClr>
              </a:solidFill>
              <a:latin typeface="Montserrat Light" panose="00000400000000000000" pitchFamily="50" charset="0"/>
            </a:endParaRPr>
          </a:p>
        </p:txBody>
      </p:sp>
      <p:sp>
        <p:nvSpPr>
          <p:cNvPr id="5" name="Content Placeholder 2">
            <a:extLst>
              <a:ext uri="{FF2B5EF4-FFF2-40B4-BE49-F238E27FC236}">
                <a16:creationId xmlns:a16="http://schemas.microsoft.com/office/drawing/2014/main" id="{1CF21E4B-080B-5A54-E153-ADD43E5FC614}"/>
              </a:ext>
            </a:extLst>
          </p:cNvPr>
          <p:cNvSpPr>
            <a:spLocks noGrp="1"/>
          </p:cNvSpPr>
          <p:nvPr>
            <p:ph idx="1"/>
          </p:nvPr>
        </p:nvSpPr>
        <p:spPr>
          <a:xfrm>
            <a:off x="2676237" y="1039906"/>
            <a:ext cx="7483764" cy="5260091"/>
          </a:xfrm>
        </p:spPr>
        <p:txBody>
          <a:bodyPr>
            <a:normAutofit fontScale="47500" lnSpcReduction="20000"/>
          </a:bodyPr>
          <a:lstStyle/>
          <a:p>
            <a:pPr marL="3657600" lvl="8" indent="0">
              <a:buNone/>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buNone/>
            </a:pPr>
            <a:endParaRPr lang="en-CA"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indent="0">
              <a:buNone/>
            </a:pPr>
            <a:r>
              <a:rPr lang="en-US" sz="5100" b="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Consider the following quotation as you formulate your answers:</a:t>
            </a:r>
            <a:endParaRPr lang="en-US" sz="51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sz="51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5100" kern="100" dirty="0">
                <a:solidFill>
                  <a:srgbClr val="C00000"/>
                </a:solidFill>
                <a:latin typeface="Avenir Book" panose="02000503020000020003" pitchFamily="2" charset="0"/>
                <a:ea typeface="Calibri" panose="020F0502020204030204" pitchFamily="34" charset="0"/>
                <a:cs typeface="Times New Roman" panose="02020603050405020304" pitchFamily="18" charset="0"/>
              </a:rPr>
              <a:t>“</a:t>
            </a:r>
            <a:r>
              <a:rPr lang="en-US" sz="51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The Lord has a work for women as well as for men. They may take their places in His work at this crisis, and He will work through them. If they are imbued with a sense of their duty, and </a:t>
            </a:r>
            <a:r>
              <a:rPr lang="en-US" sz="5100" kern="100" dirty="0" err="1">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labour</a:t>
            </a:r>
            <a:r>
              <a:rPr lang="en-US" sz="51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under the influence of the Holy Spirit, they will have just the self-possession required for this time. The </a:t>
            </a:r>
            <a:r>
              <a:rPr lang="en-US" sz="5100" kern="100" dirty="0" err="1">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Saviour</a:t>
            </a:r>
            <a:r>
              <a:rPr lang="en-US" sz="51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will reflect upon these self-sacrificing women the light of His countenance and will give them a power that exceeds that of men. They can do in families a work that men cannot do, a work that reaches the inner life. They can come close to the hearts of those whom men cannot reach. Their </a:t>
            </a:r>
            <a:r>
              <a:rPr lang="en-US" sz="5100" kern="100" dirty="0" err="1">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labour</a:t>
            </a:r>
            <a:r>
              <a:rPr lang="en-US" sz="51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is needed.” </a:t>
            </a:r>
            <a:endParaRPr lang="en-US" sz="5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28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a:t>
            </a:r>
            <a:r>
              <a:rPr lang="en-US" sz="30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E. G. White, “The Words to Lay Members,” </a:t>
            </a:r>
            <a:r>
              <a:rPr lang="en-US" sz="3000" i="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The Advent Review and Sabbath Herald</a:t>
            </a:r>
            <a:r>
              <a:rPr lang="en-US" sz="30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August 26, 1902, 7)</a:t>
            </a:r>
            <a:endParaRPr lang="pt-BR" sz="3000" dirty="0">
              <a:solidFill>
                <a:srgbClr val="C00000"/>
              </a:solidFill>
            </a:endParaRPr>
          </a:p>
        </p:txBody>
      </p:sp>
    </p:spTree>
    <p:extLst>
      <p:ext uri="{BB962C8B-B14F-4D97-AF65-F5344CB8AC3E}">
        <p14:creationId xmlns:p14="http://schemas.microsoft.com/office/powerpoint/2010/main" val="423098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2DB1058-76DF-F683-8847-92C3FCF4DC2B}"/>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48EE227-24A8-2EA0-67C9-B4D610D066A5}"/>
              </a:ext>
            </a:extLst>
          </p:cNvPr>
          <p:cNvSpPr>
            <a:spLocks noGrp="1"/>
          </p:cNvSpPr>
          <p:nvPr>
            <p:ph idx="1"/>
          </p:nvPr>
        </p:nvSpPr>
        <p:spPr>
          <a:xfrm>
            <a:off x="265546" y="2434442"/>
            <a:ext cx="9848271" cy="3918011"/>
          </a:xfrm>
        </p:spPr>
        <p:txBody>
          <a:bodyPr/>
          <a:lstStyle/>
          <a:p>
            <a:pPr marL="0" marR="0" indent="0" algn="ctr">
              <a:buNone/>
            </a:pP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extends her hand to the poor, </a:t>
            </a:r>
          </a:p>
          <a:p>
            <a:pPr marL="0" marR="0" indent="0" algn="ctr">
              <a:buNone/>
            </a:pP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Yes, she reaches out her hands to the needy.”</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indent="0" algn="ctr">
              <a:buNone/>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(Proverbs 31:20)</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When God created woman, He gave her a compassionate heart. </a:t>
            </a:r>
          </a:p>
          <a:p>
            <a:pPr marL="0" indent="0">
              <a:buNone/>
            </a:pPr>
            <a:endParaRPr lang="pt-BR" dirty="0"/>
          </a:p>
        </p:txBody>
      </p:sp>
      <p:sp>
        <p:nvSpPr>
          <p:cNvPr id="2" name="Title 1">
            <a:extLst>
              <a:ext uri="{FF2B5EF4-FFF2-40B4-BE49-F238E27FC236}">
                <a16:creationId xmlns:a16="http://schemas.microsoft.com/office/drawing/2014/main" id="{AABCD18B-C9CC-C160-6234-E9C4BD2FB82E}"/>
              </a:ext>
            </a:extLst>
          </p:cNvPr>
          <p:cNvSpPr>
            <a:spLocks noGrp="1"/>
          </p:cNvSpPr>
          <p:nvPr>
            <p:ph type="title"/>
          </p:nvPr>
        </p:nvSpPr>
        <p:spPr>
          <a:xfrm>
            <a:off x="265546" y="873126"/>
            <a:ext cx="9848272" cy="1325563"/>
          </a:xfrm>
        </p:spPr>
        <p:txBody>
          <a:bodyPr>
            <a:normAutofit/>
          </a:bodyPr>
          <a:lstStyle/>
          <a:p>
            <a:r>
              <a:rPr lang="en-CA" sz="18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r>
              <a:rPr lang="en-CA" sz="32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r>
              <a:rPr lang="en-CA" sz="28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r>
              <a:rPr lang="en-CA" sz="28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3. Godly women are COMPASSIONATE</a:t>
            </a:r>
            <a:br>
              <a:rPr lang="en-US" sz="32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3200" dirty="0">
              <a:solidFill>
                <a:schemeClr val="accent1">
                  <a:lumMod val="75000"/>
                </a:schemeClr>
              </a:solidFill>
              <a:latin typeface="Montserrat Light" panose="00000400000000000000" pitchFamily="50" charset="0"/>
            </a:endParaRPr>
          </a:p>
        </p:txBody>
      </p:sp>
    </p:spTree>
    <p:extLst>
      <p:ext uri="{BB962C8B-B14F-4D97-AF65-F5344CB8AC3E}">
        <p14:creationId xmlns:p14="http://schemas.microsoft.com/office/powerpoint/2010/main" val="23346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8BB6BC0-264F-C539-5F32-09CFA1CE50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07A69-143C-F24F-E5C3-304CBB0B0E99}"/>
              </a:ext>
            </a:extLst>
          </p:cNvPr>
          <p:cNvSpPr>
            <a:spLocks noGrp="1"/>
          </p:cNvSpPr>
          <p:nvPr>
            <p:ph idx="1"/>
          </p:nvPr>
        </p:nvSpPr>
        <p:spPr>
          <a:xfrm>
            <a:off x="265546" y="1918447"/>
            <a:ext cx="9959109" cy="4710953"/>
          </a:xfrm>
        </p:spPr>
        <p:txBody>
          <a:bodyPr>
            <a:normAutofit/>
          </a:bodyPr>
          <a:lstStyle/>
          <a:p>
            <a:pPr marL="342900" marR="0" lvl="0" indent="-342900">
              <a:buFont typeface="Symbol" pitchFamily="2" charset="2"/>
              <a:buChar char=""/>
            </a:pPr>
            <a:endParaRPr lang="en-CA" sz="1800"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endParaRPr>
          </a:p>
          <a:p>
            <a:pPr marL="0" indent="0">
              <a:buNone/>
            </a:pPr>
            <a:r>
              <a:rPr lang="en-US" sz="1800"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 transforms us and encourages us to do the following:</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buNone/>
            </a:pPr>
            <a:endParaRPr lang="en-CA" sz="18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342900" marR="0" lvl="0" indent="-342900">
              <a:buFont typeface="Symbol" pitchFamily="2" charset="2"/>
              <a:buChar char=""/>
            </a:pPr>
            <a:r>
              <a:rPr lang="en-CA"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Speak faithfully: Love others with godly wisdom, boldness, and kindness as a faithful completer of others.</a:t>
            </a:r>
            <a:endParaRPr lang="en-US" sz="1800" kern="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itchFamily="2" charset="2"/>
              <a:buChar char=""/>
            </a:pPr>
            <a:r>
              <a:rPr lang="en-CA" sz="18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CA" sz="1800" b="1"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She opens her mouth with wisdom, And on her tongue is the law of kindness.” </a:t>
            </a:r>
            <a:r>
              <a:rPr lang="en-CA" sz="1800"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a:t>
            </a:r>
            <a:r>
              <a:rPr lang="en-CA"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Proverbs 31:26)</a:t>
            </a:r>
            <a:endParaRPr lang="en-US"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itchFamily="2" charset="2"/>
              <a:buChar char=""/>
            </a:pPr>
            <a:r>
              <a:rPr lang="en-CA"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Stay humble: Be constantly aware of pride and selfishness. Don’t think less of yourself but think of yourself less.</a:t>
            </a:r>
          </a:p>
          <a:p>
            <a:pPr marR="0" indent="0">
              <a:buNone/>
            </a:pPr>
            <a:endParaRPr lang="en-US" sz="1800" kern="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R="0" indent="0">
              <a:buNone/>
            </a:pPr>
            <a:r>
              <a:rPr lang="en-CA" sz="1800" b="1"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CA" sz="1800" b="1" i="1" kern="100" dirty="0">
                <a:solidFill>
                  <a:schemeClr val="accent1">
                    <a:lumMod val="50000"/>
                  </a:schemeClr>
                </a:solidFill>
                <a:effectLst/>
                <a:latin typeface="Avenir Book" panose="02000503020000020003" pitchFamily="2" charset="0"/>
                <a:ea typeface="Times New Roman" panose="02020603050405020304" pitchFamily="18" charset="0"/>
                <a:cs typeface="Segoe UI" panose="020B0502040204020203" pitchFamily="34" charset="0"/>
              </a:rPr>
              <a:t>Let nothing be done through selfish ambition or conceit, but in lowliness of mind let each esteem others better than himself.” </a:t>
            </a:r>
            <a:r>
              <a:rPr lang="en-CA" sz="1800"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a:t>
            </a:r>
            <a:r>
              <a:rPr lang="en-CA"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Philippians 2:3)</a:t>
            </a:r>
            <a:endParaRPr lang="en-US"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920475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861F383-748B-6CE2-A90D-B36A5CCF12A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7F71B11-DB9F-A283-BDFA-CA94E4128B20}"/>
              </a:ext>
            </a:extLst>
          </p:cNvPr>
          <p:cNvSpPr>
            <a:spLocks noGrp="1"/>
          </p:cNvSpPr>
          <p:nvPr>
            <p:ph type="title"/>
          </p:nvPr>
        </p:nvSpPr>
        <p:spPr>
          <a:xfrm>
            <a:off x="2676237" y="217344"/>
            <a:ext cx="7483764" cy="1325563"/>
          </a:xfrm>
        </p:spPr>
        <p:txBody>
          <a:bodyPr>
            <a:normAutofit/>
          </a:bodyPr>
          <a:lstStyle/>
          <a:p>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DISCUSSION QUESTIONS</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solidFill>
                <a:schemeClr val="bg1"/>
              </a:solidFill>
              <a:latin typeface="Montserrat Light" panose="00000400000000000000" pitchFamily="50" charset="0"/>
            </a:endParaRPr>
          </a:p>
        </p:txBody>
      </p:sp>
      <p:sp>
        <p:nvSpPr>
          <p:cNvPr id="5" name="Content Placeholder 2">
            <a:extLst>
              <a:ext uri="{FF2B5EF4-FFF2-40B4-BE49-F238E27FC236}">
                <a16:creationId xmlns:a16="http://schemas.microsoft.com/office/drawing/2014/main" id="{941508F1-1AAE-E99E-B585-39287CF0D6A2}"/>
              </a:ext>
            </a:extLst>
          </p:cNvPr>
          <p:cNvSpPr>
            <a:spLocks noGrp="1"/>
          </p:cNvSpPr>
          <p:nvPr>
            <p:ph idx="1"/>
          </p:nvPr>
        </p:nvSpPr>
        <p:spPr>
          <a:xfrm>
            <a:off x="2676236" y="1542906"/>
            <a:ext cx="7483764" cy="4968729"/>
          </a:xfrm>
        </p:spPr>
        <p:txBody>
          <a:bodyPr/>
          <a:lstStyle/>
          <a:p>
            <a:pPr marL="0" marR="0" indent="0">
              <a:buNone/>
            </a:pPr>
            <a:r>
              <a:rPr lang="en-US" sz="18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itchFamily="2" charset="2"/>
              <a:buChar char=""/>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In what ways unique to women, can daughters of God bring compassion to</a:t>
            </a:r>
            <a:endParaRPr lang="en-US"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buFont typeface="Wingdings" pitchFamily="2" charset="2"/>
              <a:buChar char="ü"/>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their homes?</a:t>
            </a:r>
            <a:endParaRPr lang="en-US" kern="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R="0" lvl="0">
              <a:buFont typeface="Wingdings" pitchFamily="2" charset="2"/>
              <a:buChar char="ü"/>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their churches? </a:t>
            </a:r>
            <a:endParaRPr lang="en-US" kern="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R="0" lvl="0">
              <a:buFont typeface="Wingdings" pitchFamily="2" charset="2"/>
              <a:buChar char="ü"/>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their communities?</a:t>
            </a:r>
            <a:endParaRPr lang="en-US"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itchFamily="2" charset="2"/>
              <a:buChar char=""/>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How important is compassion when it comes to fulfilling the Great Commission in Matthew 28:19-20?</a:t>
            </a:r>
            <a:endParaRPr lang="en-US"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solidFill>
                <a:schemeClr val="bg1"/>
              </a:solidFill>
            </a:endParaRPr>
          </a:p>
        </p:txBody>
      </p:sp>
    </p:spTree>
    <p:extLst>
      <p:ext uri="{BB962C8B-B14F-4D97-AF65-F5344CB8AC3E}">
        <p14:creationId xmlns:p14="http://schemas.microsoft.com/office/powerpoint/2010/main" val="248888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63011EF-4505-309D-B25D-BB95E543A543}"/>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3470E47-412A-99CB-16F0-EAB32F81D188}"/>
              </a:ext>
            </a:extLst>
          </p:cNvPr>
          <p:cNvSpPr>
            <a:spLocks noGrp="1"/>
          </p:cNvSpPr>
          <p:nvPr>
            <p:ph idx="1"/>
          </p:nvPr>
        </p:nvSpPr>
        <p:spPr>
          <a:xfrm>
            <a:off x="265547" y="2427290"/>
            <a:ext cx="9848271" cy="4153764"/>
          </a:xfrm>
        </p:spPr>
        <p:txBody>
          <a:bodyPr/>
          <a:lstStyle/>
          <a:p>
            <a:pPr marL="0" marR="0"/>
            <a:r>
              <a:rPr lang="en-US" sz="28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800" b="1"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She is not afraid of the snow for her household, For all </a:t>
            </a:r>
          </a:p>
          <a:p>
            <a:pPr marL="0" marR="0" indent="0">
              <a:buNone/>
            </a:pPr>
            <a:r>
              <a:rPr lang="en-US" b="1" i="1" kern="100" dirty="0">
                <a:solidFill>
                  <a:schemeClr val="accent1">
                    <a:lumMod val="75000"/>
                  </a:schemeClr>
                </a:solidFill>
                <a:latin typeface="Avenir Book" panose="02000503020000020003" pitchFamily="2" charset="0"/>
                <a:ea typeface="Times New Roman" panose="02020603050405020304" pitchFamily="18" charset="0"/>
                <a:cs typeface="Segoe UI" panose="020B0502040204020203" pitchFamily="34" charset="0"/>
              </a:rPr>
              <a:t>    </a:t>
            </a:r>
            <a:r>
              <a:rPr lang="en-US" sz="2800" b="1"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her household is clothed with scarlet.” </a:t>
            </a:r>
            <a:r>
              <a:rPr lang="en-US" sz="2800"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a:t>
            </a:r>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Proverbs 31:21)</a:t>
            </a:r>
            <a:endParaRPr lang="en-US" sz="2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sz="2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Godly women can be confident because they know they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are daughters of the King of kings. They know they belong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to Him! </a:t>
            </a:r>
            <a:endParaRPr lang="en-US" sz="2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sz="2800" dirty="0">
              <a:solidFill>
                <a:schemeClr val="accent1">
                  <a:lumMod val="75000"/>
                </a:schemeClr>
              </a:solidFill>
            </a:endParaRPr>
          </a:p>
          <a:p>
            <a:pPr marL="0" indent="0">
              <a:buNone/>
            </a:pPr>
            <a:endParaRPr lang="pt-BR" dirty="0"/>
          </a:p>
        </p:txBody>
      </p:sp>
      <p:sp>
        <p:nvSpPr>
          <p:cNvPr id="2" name="Title 1">
            <a:extLst>
              <a:ext uri="{FF2B5EF4-FFF2-40B4-BE49-F238E27FC236}">
                <a16:creationId xmlns:a16="http://schemas.microsoft.com/office/drawing/2014/main" id="{3D9BBA45-439A-37D9-A04F-3E573FF21587}"/>
              </a:ext>
            </a:extLst>
          </p:cNvPr>
          <p:cNvSpPr>
            <a:spLocks noGrp="1"/>
          </p:cNvSpPr>
          <p:nvPr>
            <p:ph type="title"/>
          </p:nvPr>
        </p:nvSpPr>
        <p:spPr>
          <a:xfrm>
            <a:off x="265546" y="873126"/>
            <a:ext cx="9848272" cy="1325563"/>
          </a:xfrm>
        </p:spPr>
        <p:txBody>
          <a:bodyPr>
            <a:normAutofit/>
          </a:bodyPr>
          <a:lstStyle/>
          <a:p>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CA" sz="3200" b="1" kern="100" dirty="0">
                <a:solidFill>
                  <a:srgbClr val="000000"/>
                </a:solidFill>
                <a:latin typeface="Avenir Book" panose="02000503020000020003" pitchFamily="2" charset="0"/>
                <a:ea typeface="Calibri" panose="020F0502020204030204" pitchFamily="34" charset="0"/>
                <a:cs typeface="Times New Roman" panose="02020603050405020304" pitchFamily="18" charset="0"/>
              </a:rPr>
              <a:t> </a:t>
            </a:r>
            <a:r>
              <a:rPr lang="en-CA" sz="2800" b="1" kern="100" dirty="0">
                <a:solidFill>
                  <a:srgbClr val="000000"/>
                </a:solidFill>
                <a:latin typeface="Avenir Book" panose="02000503020000020003" pitchFamily="2" charset="0"/>
                <a:ea typeface="Calibri" panose="020F0502020204030204" pitchFamily="34" charset="0"/>
                <a:cs typeface="Times New Roman" panose="02020603050405020304" pitchFamily="18" charset="0"/>
              </a:rPr>
              <a:t> </a:t>
            </a:r>
            <a:r>
              <a:rPr lang="en-CA" sz="28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4. Go</a:t>
            </a:r>
            <a:r>
              <a:rPr lang="en-CA" sz="28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dly women are CONFIDENT</a:t>
            </a:r>
            <a:br>
              <a:rPr lang="en-US" sz="28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2800" b="1" dirty="0">
              <a:solidFill>
                <a:schemeClr val="accent1">
                  <a:lumMod val="75000"/>
                </a:schemeClr>
              </a:solidFill>
              <a:latin typeface="Montserrat Light" panose="00000400000000000000" pitchFamily="50" charset="0"/>
            </a:endParaRPr>
          </a:p>
        </p:txBody>
      </p:sp>
    </p:spTree>
    <p:extLst>
      <p:ext uri="{BB962C8B-B14F-4D97-AF65-F5344CB8AC3E}">
        <p14:creationId xmlns:p14="http://schemas.microsoft.com/office/powerpoint/2010/main" val="2623128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FEA232E8-41EA-4319-149F-D56C7CEE60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16F2B-0F6F-9414-C798-870C2504B685}"/>
              </a:ext>
            </a:extLst>
          </p:cNvPr>
          <p:cNvSpPr>
            <a:spLocks noGrp="1"/>
          </p:cNvSpPr>
          <p:nvPr>
            <p:ph idx="1"/>
          </p:nvPr>
        </p:nvSpPr>
        <p:spPr>
          <a:xfrm>
            <a:off x="249217" y="2344016"/>
            <a:ext cx="9959109" cy="4351338"/>
          </a:xfrm>
        </p:spPr>
        <p:txBody>
          <a:bodyPr>
            <a:normAutofit/>
          </a:bodyPr>
          <a:lstStyle/>
          <a:p>
            <a:pPr marL="0" marR="0"/>
            <a:r>
              <a:rPr lang="en-US"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b="1"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Charm is deceitful and beauty is passing, But a woman </a:t>
            </a:r>
          </a:p>
          <a:p>
            <a:pPr marL="0" marR="0" indent="0">
              <a:buNone/>
            </a:pPr>
            <a:r>
              <a:rPr lang="en-US" b="1" i="1" kern="100" dirty="0">
                <a:solidFill>
                  <a:schemeClr val="accent1">
                    <a:lumMod val="75000"/>
                  </a:schemeClr>
                </a:solidFill>
                <a:latin typeface="Avenir Book" panose="02000503020000020003" pitchFamily="2" charset="0"/>
                <a:ea typeface="Times New Roman" panose="02020603050405020304" pitchFamily="18" charset="0"/>
                <a:cs typeface="Segoe UI" panose="020B0502040204020203" pitchFamily="34" charset="0"/>
              </a:rPr>
              <a:t>   </a:t>
            </a:r>
            <a:r>
              <a:rPr lang="en-US" b="1"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who fears the Lord, she shall be praised.” </a:t>
            </a:r>
            <a:r>
              <a:rPr lang="en-US"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Proverbs 31:30)</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i="1" kern="100" dirty="0">
                <a:solidFill>
                  <a:schemeClr val="accent1">
                    <a:lumMod val="75000"/>
                  </a:schemeClr>
                </a:solidFill>
                <a:effectLst/>
                <a:latin typeface="Avenir Book" panose="02000503020000020003" pitchFamily="2" charset="0"/>
                <a:ea typeface="Times New Roman" panose="02020603050405020304" pitchFamily="18" charset="0"/>
                <a:cs typeface="Segoe UI" panose="020B0502040204020203" pitchFamily="34" charset="0"/>
              </a:rPr>
              <a:t> </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Daughters of God possess true beauty—beauty of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character. Bodies deteriorate, but persons develop. </a:t>
            </a:r>
          </a:p>
          <a:p>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We choose what we invest in. Let us invest in that which lasts.</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129530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94CEE4A-104A-C1AD-F5DA-80521D8BB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7092E-9B42-98A2-CD3F-D4F1EFF529A9}"/>
              </a:ext>
            </a:extLst>
          </p:cNvPr>
          <p:cNvSpPr>
            <a:spLocks noGrp="1"/>
          </p:cNvSpPr>
          <p:nvPr>
            <p:ph type="title"/>
          </p:nvPr>
        </p:nvSpPr>
        <p:spPr>
          <a:xfrm>
            <a:off x="265547" y="217344"/>
            <a:ext cx="5204524" cy="1325563"/>
          </a:xfrm>
        </p:spPr>
        <p:txBody>
          <a:bodyPr>
            <a:normAutofit fontScale="90000"/>
          </a:bodyPr>
          <a:lstStyle/>
          <a:p>
            <a:pPr marL="0" indent="0" algn="ctr"/>
            <a:br>
              <a:rPr lang="en-US" sz="28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1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Did you know?</a:t>
            </a:r>
            <a:br>
              <a:rPr lang="en-US" sz="31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br>
              <a:rPr lang="en-US" sz="3100"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endParaRPr lang="pt-BR" sz="3100" dirty="0">
              <a:solidFill>
                <a:schemeClr val="bg1">
                  <a:lumMod val="95000"/>
                </a:schemeClr>
              </a:solidFill>
              <a:latin typeface="Montserrat Light" panose="00000400000000000000" pitchFamily="50" charset="0"/>
            </a:endParaRPr>
          </a:p>
        </p:txBody>
      </p:sp>
      <p:sp>
        <p:nvSpPr>
          <p:cNvPr id="3" name="Content Placeholder 2">
            <a:extLst>
              <a:ext uri="{FF2B5EF4-FFF2-40B4-BE49-F238E27FC236}">
                <a16:creationId xmlns:a16="http://schemas.microsoft.com/office/drawing/2014/main" id="{7339CF6A-78EF-928C-A247-5955DFD96009}"/>
              </a:ext>
            </a:extLst>
          </p:cNvPr>
          <p:cNvSpPr>
            <a:spLocks noGrp="1"/>
          </p:cNvSpPr>
          <p:nvPr>
            <p:ph idx="1"/>
          </p:nvPr>
        </p:nvSpPr>
        <p:spPr>
          <a:xfrm>
            <a:off x="265547" y="2289318"/>
            <a:ext cx="9959109" cy="4351338"/>
          </a:xfrm>
        </p:spPr>
        <p:txBody>
          <a:bodyPr>
            <a:normAutofit/>
          </a:bodyPr>
          <a:lstStyle/>
          <a:p>
            <a:r>
              <a:rPr lang="en-US" sz="24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32% of </a:t>
            </a:r>
            <a:r>
              <a:rPr lang="en-US" sz="2400" b="1"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teen girls say that when they feel bad about their bodies, Instagram makes them feel worse? </a:t>
            </a:r>
            <a:r>
              <a:rPr lang="en-US" sz="24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Instagram increases anxiety and depression. </a:t>
            </a:r>
          </a:p>
          <a:p>
            <a:r>
              <a:rPr lang="en-US" sz="24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Among teens who reported suicidal thoughts, 13% of British users and 6% of American users traced the desire to kill themselves to Instagram.</a:t>
            </a:r>
          </a:p>
          <a:p>
            <a:r>
              <a:rPr lang="en-US" sz="24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Instagram makes body image issues worse for 1 in 3 teen girls.</a:t>
            </a:r>
            <a:r>
              <a:rPr lang="en-US" sz="2400" dirty="0">
                <a:solidFill>
                  <a:schemeClr val="accent1">
                    <a:lumMod val="75000"/>
                  </a:schemeClr>
                </a:solidFill>
                <a:effectLst/>
              </a:rPr>
              <a:t> </a:t>
            </a:r>
            <a:endParaRPr lang="pt-BR" sz="2400" dirty="0">
              <a:solidFill>
                <a:schemeClr val="accent1">
                  <a:lumMod val="75000"/>
                </a:schemeClr>
              </a:solidFill>
            </a:endParaRPr>
          </a:p>
        </p:txBody>
      </p:sp>
    </p:spTree>
    <p:extLst>
      <p:ext uri="{BB962C8B-B14F-4D97-AF65-F5344CB8AC3E}">
        <p14:creationId xmlns:p14="http://schemas.microsoft.com/office/powerpoint/2010/main" val="35769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E446C7C-C5A5-CD21-6FEE-1AC942E5BE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2A0F46-1D43-7FBF-26ED-FCC28820492E}"/>
              </a:ext>
            </a:extLst>
          </p:cNvPr>
          <p:cNvSpPr>
            <a:spLocks noGrp="1"/>
          </p:cNvSpPr>
          <p:nvPr>
            <p:ph idx="1"/>
          </p:nvPr>
        </p:nvSpPr>
        <p:spPr>
          <a:xfrm>
            <a:off x="265547" y="2017445"/>
            <a:ext cx="9959109" cy="4351338"/>
          </a:xfrm>
        </p:spPr>
        <p:txBody>
          <a:bodyPr>
            <a:normAutofit/>
          </a:bodyPr>
          <a:lstStyle/>
          <a:p>
            <a:pPr marL="0" marR="0" indent="0">
              <a:buNone/>
            </a:pPr>
            <a:r>
              <a:rPr lang="en-US" sz="1800" b="1" i="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Do not let your adornment be outward—arranging the hair, wearing gold, or putting on fine apparel—rather let it be the hidden person of the heart, with the incorruptible beauty of a gentle and quiet spirit, which is very precious in the sight of God.” </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1 Peter 3:3, 4</a:t>
            </a:r>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sz="24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marR="0" indent="0">
              <a:buNone/>
            </a:pP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 modest, godly woman will dress modestly. …The one who is simple and unpretending in her dress and in her manners shows that she understands that a true woman is characterized by moral worth. How charming, how interesting, is simplicity in dress, which in comeliness can be compared with the flowers of the field.” </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CA"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(Ellen G. White, </a:t>
            </a:r>
            <a:r>
              <a:rPr lang="en-CA"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Child Guidance,</a:t>
            </a:r>
            <a:r>
              <a:rPr lang="en-CA"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413.5)</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5308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1923803"/>
            <a:ext cx="9848271" cy="4428651"/>
          </a:xfrm>
        </p:spPr>
        <p:txBody>
          <a:bodyPr>
            <a:normAutofit/>
          </a:bodyPr>
          <a:lstStyle/>
          <a:p>
            <a:pPr marL="0" indent="0" algn="ctr">
              <a:buNone/>
            </a:pP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“Then God said, ‘Let Us make man in Our </a:t>
            </a:r>
            <a:r>
              <a:rPr lang="en-US" sz="2800" i="1"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image</a:t>
            </a: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according to Our </a:t>
            </a:r>
            <a:r>
              <a:rPr lang="en-US" sz="2800" i="1"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likeness</a:t>
            </a: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let them have </a:t>
            </a:r>
            <a:r>
              <a:rPr lang="en-US" sz="2800" i="1"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dominion</a:t>
            </a: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over the fish of the sea, over the birds of the air, and over the cattle, over all the earth and over every creeping thing that creeps on the earth.’ So God created man in His own image; in the image of God He created him; male and female He created them.” (</a:t>
            </a:r>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Genesis 1:26-27)</a:t>
            </a:r>
          </a:p>
          <a:p>
            <a:pPr marL="0" indent="0" algn="ctr">
              <a:buNone/>
            </a:pPr>
            <a:endPar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indent="0">
              <a:buNone/>
            </a:pP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Men and women are </a:t>
            </a:r>
            <a:r>
              <a:rPr lang="en-US" sz="24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made</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by God, </a:t>
            </a:r>
            <a:r>
              <a:rPr lang="en-US" sz="24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 the image</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of God, with the </a:t>
            </a:r>
            <a:r>
              <a:rPr lang="en-US" sz="24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likeness</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of God, and He made us to have dominion over the earth.</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Title 3">
            <a:extLst>
              <a:ext uri="{FF2B5EF4-FFF2-40B4-BE49-F238E27FC236}">
                <a16:creationId xmlns:a16="http://schemas.microsoft.com/office/drawing/2014/main" id="{2E687488-4A6B-6047-FF9F-25AA1B354CE0}"/>
              </a:ext>
            </a:extLst>
          </p:cNvPr>
          <p:cNvSpPr>
            <a:spLocks noGrp="1"/>
          </p:cNvSpPr>
          <p:nvPr>
            <p:ph type="title"/>
          </p:nvPr>
        </p:nvSpPr>
        <p:spPr>
          <a:xfrm>
            <a:off x="0" y="748145"/>
            <a:ext cx="10367158" cy="942543"/>
          </a:xfrm>
        </p:spPr>
        <p:txBody>
          <a:bodyPr>
            <a:normAutofit fontScale="90000"/>
          </a:bodyPr>
          <a:lstStyle/>
          <a:p>
            <a:br>
              <a:rPr lang="en-US" sz="18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MEN AND WOMEN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980296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43685F7-A7DD-122F-CAE0-6F105036A6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90750-6D46-9CFD-A9C0-E4979B57BB85}"/>
              </a:ext>
            </a:extLst>
          </p:cNvPr>
          <p:cNvSpPr>
            <a:spLocks noGrp="1"/>
          </p:cNvSpPr>
          <p:nvPr>
            <p:ph idx="1"/>
          </p:nvPr>
        </p:nvSpPr>
        <p:spPr>
          <a:xfrm>
            <a:off x="265546" y="2001116"/>
            <a:ext cx="9959109" cy="4351338"/>
          </a:xfrm>
        </p:spPr>
        <p:txBody>
          <a:bodyPr>
            <a:normAutofit/>
          </a:bodyPr>
          <a:lstStyle/>
          <a:p>
            <a:pPr marL="0" indent="0" algn="ctr">
              <a:buNone/>
            </a:pP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Today, God is calling women and men to a counter-cultural life of modest simplicity.</a:t>
            </a:r>
          </a:p>
          <a:p>
            <a:pPr marL="0" indent="0" algn="ctr">
              <a:buNone/>
            </a:pPr>
            <a:endPar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“But we all, with unveiled face, beholding as in a mirror the glory of the Lord, are being transformed into the same image from glory to glory, just as by the Spirit of the Lord.” </a:t>
            </a:r>
          </a:p>
          <a:p>
            <a:pPr marL="0" indent="0" algn="ctr">
              <a:buNone/>
            </a:pP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2 Corinthians 3:18)</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07528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AF7460A-EBC8-F67C-9DA2-4F613D4A239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D28B82E-FC33-8603-BEC2-B4E46D6B17D5}"/>
              </a:ext>
            </a:extLst>
          </p:cNvPr>
          <p:cNvSpPr>
            <a:spLocks noGrp="1"/>
          </p:cNvSpPr>
          <p:nvPr>
            <p:ph type="title"/>
          </p:nvPr>
        </p:nvSpPr>
        <p:spPr>
          <a:xfrm>
            <a:off x="2676237" y="217344"/>
            <a:ext cx="7483764" cy="1325563"/>
          </a:xfrm>
        </p:spPr>
        <p:txBody>
          <a:bodyPr>
            <a:noAutofit/>
          </a:bodyPr>
          <a:lstStyle/>
          <a:p>
            <a:pPr marL="0" marR="0"/>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DISCUSSION QUESTION</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3200" dirty="0">
              <a:solidFill>
                <a:schemeClr val="bg1"/>
              </a:solidFill>
              <a:latin typeface="Montserrat Light" panose="00000400000000000000" pitchFamily="50" charset="0"/>
            </a:endParaRPr>
          </a:p>
        </p:txBody>
      </p:sp>
      <p:sp>
        <p:nvSpPr>
          <p:cNvPr id="5" name="Content Placeholder 2">
            <a:extLst>
              <a:ext uri="{FF2B5EF4-FFF2-40B4-BE49-F238E27FC236}">
                <a16:creationId xmlns:a16="http://schemas.microsoft.com/office/drawing/2014/main" id="{F9E11037-2959-10B6-5487-F92C161D2E4A}"/>
              </a:ext>
            </a:extLst>
          </p:cNvPr>
          <p:cNvSpPr>
            <a:spLocks noGrp="1"/>
          </p:cNvSpPr>
          <p:nvPr>
            <p:ph idx="1"/>
          </p:nvPr>
        </p:nvSpPr>
        <p:spPr>
          <a:xfrm>
            <a:off x="2676236" y="1542906"/>
            <a:ext cx="7483764" cy="4968729"/>
          </a:xfrm>
        </p:spPr>
        <p:txBody>
          <a:bodyPr/>
          <a:lstStyle/>
          <a:p>
            <a:pPr marL="0" marR="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itchFamily="2" charset="2"/>
              <a:buChar char=""/>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What steps can daughters of God take to ensure they do not fall into the trap of seeing themselves the way the world says we should? </a:t>
            </a:r>
          </a:p>
          <a:p>
            <a:pPr marL="342900" marR="0" lvl="0" indent="-342900">
              <a:buFont typeface="Wingdings" pitchFamily="2" charset="2"/>
              <a:buChar char=""/>
            </a:pPr>
            <a:r>
              <a:rPr lang="en-CA"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How can we ensure we live beautiful, confident lives in heaven’s eyes?</a:t>
            </a:r>
            <a:endParaRPr lang="en-US"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solidFill>
                <a:schemeClr val="bg1"/>
              </a:solidFill>
            </a:endParaRPr>
          </a:p>
        </p:txBody>
      </p:sp>
    </p:spTree>
    <p:extLst>
      <p:ext uri="{BB962C8B-B14F-4D97-AF65-F5344CB8AC3E}">
        <p14:creationId xmlns:p14="http://schemas.microsoft.com/office/powerpoint/2010/main" val="3473875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4EB729C-4FEB-ABC3-A1F1-363B29D2D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80E1C-4715-10C9-C8B5-35E0B20E59DC}"/>
              </a:ext>
            </a:extLst>
          </p:cNvPr>
          <p:cNvSpPr>
            <a:spLocks noGrp="1"/>
          </p:cNvSpPr>
          <p:nvPr>
            <p:ph type="title"/>
          </p:nvPr>
        </p:nvSpPr>
        <p:spPr>
          <a:xfrm>
            <a:off x="265547" y="217344"/>
            <a:ext cx="5055753" cy="1325563"/>
          </a:xfrm>
        </p:spPr>
        <p:txBody>
          <a:bodyPr>
            <a:normAutofit/>
          </a:bodyPr>
          <a:lstStyle/>
          <a:p>
            <a:pPr algn="ctr"/>
            <a:r>
              <a:rPr lang="pt-BR" sz="3600" b="1" dirty="0">
                <a:solidFill>
                  <a:schemeClr val="bg1">
                    <a:lumMod val="95000"/>
                  </a:schemeClr>
                </a:solidFill>
                <a:latin typeface="Avenir Book" panose="02000503020000020003" pitchFamily="2" charset="0"/>
              </a:rPr>
              <a:t>Anna Knight</a:t>
            </a:r>
          </a:p>
        </p:txBody>
      </p:sp>
      <p:sp>
        <p:nvSpPr>
          <p:cNvPr id="3" name="Content Placeholder 2">
            <a:extLst>
              <a:ext uri="{FF2B5EF4-FFF2-40B4-BE49-F238E27FC236}">
                <a16:creationId xmlns:a16="http://schemas.microsoft.com/office/drawing/2014/main" id="{DE413420-28A7-4890-61C9-A9F23AFE4563}"/>
              </a:ext>
            </a:extLst>
          </p:cNvPr>
          <p:cNvSpPr>
            <a:spLocks noGrp="1"/>
          </p:cNvSpPr>
          <p:nvPr>
            <p:ph idx="1"/>
          </p:nvPr>
        </p:nvSpPr>
        <p:spPr>
          <a:xfrm>
            <a:off x="265546" y="2001116"/>
            <a:ext cx="9959109" cy="4856884"/>
          </a:xfrm>
        </p:spPr>
        <p:txBody>
          <a:bodyPr>
            <a:normAutofit fontScale="92500" lnSpcReduction="10000"/>
          </a:bodyPr>
          <a:lstStyle/>
          <a:p>
            <a:pPr marL="0" marR="0"/>
            <a:endParaRPr lang="en-US" sz="2600" kern="100" dirty="0">
              <a:solidFill>
                <a:schemeClr val="accent1">
                  <a:lumMod val="75000"/>
                </a:schemeClr>
              </a:solidFill>
              <a:latin typeface="Avenir Book" panose="02000503020000020003" pitchFamily="2" charset="0"/>
              <a:ea typeface="Times New Roman" panose="02020603050405020304" pitchFamily="18" charset="0"/>
              <a:cs typeface="Arial" panose="020B0604020202020204" pitchFamily="34" charset="0"/>
            </a:endParaRPr>
          </a:p>
          <a:p>
            <a:pPr marL="0" marR="0"/>
            <a:r>
              <a:rPr lang="en-US" sz="2600" kern="100" dirty="0">
                <a:solidFill>
                  <a:schemeClr val="accent1">
                    <a:lumMod val="75000"/>
                  </a:schemeClr>
                </a:solidFill>
                <a:latin typeface="Avenir Book" panose="02000503020000020003" pitchFamily="2" charset="0"/>
                <a:ea typeface="Times New Roman" panose="02020603050405020304" pitchFamily="18" charset="0"/>
                <a:cs typeface="Arial" panose="020B0604020202020204" pitchFamily="34" charset="0"/>
              </a:rPr>
              <a:t>B</a:t>
            </a:r>
            <a:r>
              <a:rPr lang="en-US" sz="26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orn in Mississippi in 1874. </a:t>
            </a:r>
          </a:p>
          <a:p>
            <a:pPr marL="0" marR="0"/>
            <a:r>
              <a:rPr lang="en-US" sz="26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Her mother was an emancipated slave</a:t>
            </a:r>
            <a:r>
              <a:rPr lang="en-US" sz="2600" kern="100" dirty="0">
                <a:solidFill>
                  <a:schemeClr val="accent1">
                    <a:lumMod val="75000"/>
                  </a:schemeClr>
                </a:solidFill>
                <a:latin typeface="Avenir Book" panose="02000503020000020003" pitchFamily="2" charset="0"/>
                <a:ea typeface="Times New Roman" panose="02020603050405020304" pitchFamily="18" charset="0"/>
                <a:cs typeface="Arial" panose="020B0604020202020204" pitchFamily="34" charset="0"/>
              </a:rPr>
              <a:t>.</a:t>
            </a:r>
            <a:endParaRPr lang="en-US" sz="26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endParaRPr>
          </a:p>
          <a:p>
            <a:pPr marL="0" marR="0"/>
            <a:r>
              <a:rPr lang="en-US" sz="2600" kern="100" dirty="0">
                <a:solidFill>
                  <a:schemeClr val="accent1">
                    <a:lumMod val="75000"/>
                  </a:schemeClr>
                </a:solidFill>
                <a:latin typeface="Avenir Book" panose="02000503020000020003" pitchFamily="2" charset="0"/>
                <a:ea typeface="Times New Roman" panose="02020603050405020304" pitchFamily="18" charset="0"/>
                <a:cs typeface="Arial" panose="020B0604020202020204" pitchFamily="34" charset="0"/>
              </a:rPr>
              <a:t>H</a:t>
            </a:r>
            <a:r>
              <a:rPr lang="en-US" sz="26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er father was a white man who also was her grandfather.</a:t>
            </a:r>
            <a:endParaRPr lang="en-US" sz="26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endParaRPr lang="en-US" sz="26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26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Anna taught herself to read and encountered Adventist literature via </a:t>
            </a:r>
          </a:p>
          <a:p>
            <a:pPr marL="0" marR="0" indent="0">
              <a:buNone/>
            </a:pPr>
            <a:r>
              <a:rPr lang="en-US" sz="2600" kern="100" dirty="0">
                <a:solidFill>
                  <a:schemeClr val="accent1">
                    <a:lumMod val="75000"/>
                  </a:schemeClr>
                </a:solidFill>
                <a:latin typeface="Avenir Book" panose="02000503020000020003" pitchFamily="2" charset="0"/>
                <a:ea typeface="Times New Roman" panose="02020603050405020304" pitchFamily="18" charset="0"/>
                <a:cs typeface="Arial" panose="020B0604020202020204" pitchFamily="34" charset="0"/>
              </a:rPr>
              <a:t>   </a:t>
            </a:r>
            <a:r>
              <a:rPr lang="en-US" sz="26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mail order. </a:t>
            </a:r>
          </a:p>
          <a:p>
            <a:pPr marL="0" marR="0"/>
            <a:r>
              <a:rPr lang="en-US" sz="2600" kern="100" dirty="0">
                <a:solidFill>
                  <a:schemeClr val="accent1">
                    <a:lumMod val="75000"/>
                  </a:schemeClr>
                </a:solidFill>
                <a:latin typeface="Avenir Book" panose="02000503020000020003" pitchFamily="2" charset="0"/>
                <a:ea typeface="Times New Roman" panose="02020603050405020304" pitchFamily="18" charset="0"/>
                <a:cs typeface="Arial" panose="020B0604020202020204" pitchFamily="34" charset="0"/>
              </a:rPr>
              <a:t>A </a:t>
            </a:r>
            <a:r>
              <a:rPr lang="en-US" sz="26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member of the Seventh-day Adventist Church in 1893. </a:t>
            </a:r>
            <a:endParaRPr lang="en-US" sz="26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26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 </a:t>
            </a:r>
            <a:endParaRPr lang="en-US" sz="26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CA"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You can read more about Anna Knight in the Seventh-day Adventist Encyclopedia at</a:t>
            </a:r>
          </a:p>
          <a:p>
            <a:pPr marL="0" marR="0" indent="0">
              <a:buNone/>
            </a:pPr>
            <a:r>
              <a:rPr lang="en-CA"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CA" sz="18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https://encyclopedia.adventist.org/article?id=7CF2&amp;highlight=Anna|Knight</a:t>
            </a:r>
            <a:endParaRPr lang="en-US"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CA" sz="1800" kern="100" dirty="0">
                <a:effectLst/>
                <a:latin typeface="Avenir Book" panose="020005030200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668936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46C9143-7955-B43D-09BD-1F76881AC9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28727-D617-FBDA-25E6-27966AD70071}"/>
              </a:ext>
            </a:extLst>
          </p:cNvPr>
          <p:cNvSpPr>
            <a:spLocks noGrp="1"/>
          </p:cNvSpPr>
          <p:nvPr>
            <p:ph idx="1"/>
          </p:nvPr>
        </p:nvSpPr>
        <p:spPr>
          <a:xfrm>
            <a:off x="295071" y="1791813"/>
            <a:ext cx="9959109" cy="4755943"/>
          </a:xfrm>
        </p:spPr>
        <p:txBody>
          <a:bodyPr>
            <a:normAutofit/>
          </a:bodyPr>
          <a:lstStyle/>
          <a:p>
            <a:r>
              <a:rPr lang="en-US" sz="24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In 1901, Knight attended the Battle Creek General Conference. There, she was made aware of a need for missionary nurses in India and felt the Holy Spirit was calling her to go. She became the first Black Adventist woman to do mission work. </a:t>
            </a:r>
          </a:p>
          <a:p>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Anna returned to the USA and again worked in her home community to reignite the Adventist school and church. </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pP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In nearly 100 years of life, Anna Knight made 11,744 missionary visits </a:t>
            </a:r>
          </a:p>
          <a:p>
            <a:pPr marL="0" marR="0" indent="0">
              <a:spcBef>
                <a:spcPts val="600"/>
              </a:spcBef>
              <a:buNone/>
            </a:pPr>
            <a:r>
              <a:rPr lang="en-US" sz="2400" kern="100" dirty="0">
                <a:solidFill>
                  <a:schemeClr val="accent1">
                    <a:lumMod val="75000"/>
                  </a:schemeClr>
                </a:solidFill>
                <a:latin typeface="Avenir Book" panose="02000503020000020003" pitchFamily="2" charset="0"/>
                <a:ea typeface="Times New Roman" panose="02020603050405020304" pitchFamily="18" charset="0"/>
                <a:cs typeface="Arial" panose="020B0604020202020204" pitchFamily="34" charset="0"/>
              </a:rPr>
              <a:t>   </a:t>
            </a: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and travelled around the world an equivalent of 23 times, founded   </a:t>
            </a:r>
          </a:p>
          <a:p>
            <a:pPr marL="0" marR="0" indent="0">
              <a:spcBef>
                <a:spcPts val="600"/>
              </a:spcBef>
              <a:buNone/>
            </a:pPr>
            <a:r>
              <a:rPr lang="en-US" sz="2400" kern="100" dirty="0">
                <a:solidFill>
                  <a:schemeClr val="accent1">
                    <a:lumMod val="75000"/>
                  </a:schemeClr>
                </a:solidFill>
                <a:latin typeface="Avenir Book" panose="02000503020000020003" pitchFamily="2" charset="0"/>
                <a:ea typeface="Times New Roman" panose="02020603050405020304" pitchFamily="18" charset="0"/>
                <a:cs typeface="Arial" panose="020B0604020202020204" pitchFamily="34" charset="0"/>
              </a:rPr>
              <a:t>   </a:t>
            </a: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dozens of schools, sponsored many students through their studies, </a:t>
            </a:r>
          </a:p>
          <a:p>
            <a:pPr marL="0" marR="0" indent="0">
              <a:spcBef>
                <a:spcPts val="600"/>
              </a:spcBef>
              <a:buNone/>
            </a:pP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   and spoke at countless conventions on education. </a:t>
            </a:r>
          </a:p>
          <a:p>
            <a:pPr>
              <a:spcBef>
                <a:spcPts val="600"/>
              </a:spcBef>
            </a:pPr>
            <a:r>
              <a:rPr lang="en-US" sz="2400" kern="100" dirty="0">
                <a:solidFill>
                  <a:schemeClr val="accent1">
                    <a:lumMod val="75000"/>
                  </a:schemeClr>
                </a:solidFill>
                <a:effectLst/>
                <a:latin typeface="Avenir Book" panose="02000503020000020003" pitchFamily="2" charset="0"/>
                <a:ea typeface="Times New Roman" panose="02020603050405020304" pitchFamily="18" charset="0"/>
                <a:cs typeface="Arial" panose="020B0604020202020204" pitchFamily="34" charset="0"/>
              </a:rPr>
              <a:t>Despite her humble origins, Anna was a powerful force for the expansion of the Adventist message around the world.</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802524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E429D2-8CE2-0A5E-3FD7-6D22DF89BC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C5A3D-17A2-C765-460E-1A1FDA7941EA}"/>
              </a:ext>
            </a:extLst>
          </p:cNvPr>
          <p:cNvSpPr>
            <a:spLocks noGrp="1"/>
          </p:cNvSpPr>
          <p:nvPr>
            <p:ph idx="1"/>
          </p:nvPr>
        </p:nvSpPr>
        <p:spPr>
          <a:xfrm>
            <a:off x="265546" y="2001116"/>
            <a:ext cx="9959109" cy="4639540"/>
          </a:xfrm>
        </p:spPr>
        <p:txBody>
          <a:bodyPr>
            <a:normAutofit fontScale="92500" lnSpcReduction="10000"/>
          </a:bodyPr>
          <a:lstStyle/>
          <a:p>
            <a:pPr marL="0" marR="0" indent="0">
              <a:buNone/>
            </a:pPr>
            <a:r>
              <a:rPr lang="en-US" sz="26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 the various branches of the work of God's cause, there is a wide field in which our sisters may do good service for the Master. Many lines of missionary work are neglected. In the different churches, much work which is often left undone or done imperfectly, could be well accomplished by the help that our sisters, if properly instructed, can give. Through various lines of home missionary effort they can reach a class that is not reached by our ministers. Among the noble women who have had the moral courage to decide in favor of the truth for this time are many who have tact, perception, and good ability, and who may make successful workers. The labors of such Christian women are needed.” </a:t>
            </a:r>
            <a:endParaRPr lang="en-US" sz="26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2200" kern="100" dirty="0">
                <a:solidFill>
                  <a:schemeClr val="accent1">
                    <a:lumMod val="75000"/>
                  </a:schemeClr>
                </a:solidFill>
                <a:effectLst/>
                <a:latin typeface="Avenir Book" panose="02000503020000020003" pitchFamily="2" charset="0"/>
                <a:ea typeface="Arial Unicode MS" panose="020B0604020202020204" pitchFamily="34" charset="-128"/>
                <a:cs typeface="Times New Roman" panose="02020603050405020304" pitchFamily="18" charset="0"/>
              </a:rPr>
              <a:t>(Ellen G. White, “Women as Missionaries”, </a:t>
            </a:r>
            <a:r>
              <a:rPr lang="en-US" sz="2200" i="1" kern="100" dirty="0">
                <a:solidFill>
                  <a:schemeClr val="accent1">
                    <a:lumMod val="75000"/>
                  </a:schemeClr>
                </a:solidFill>
                <a:effectLst/>
                <a:latin typeface="Avenir Book" panose="02000503020000020003" pitchFamily="2" charset="0"/>
                <a:ea typeface="Arial Unicode MS" panose="020B0604020202020204" pitchFamily="34" charset="-128"/>
                <a:cs typeface="Times New Roman" panose="02020603050405020304" pitchFamily="18" charset="0"/>
              </a:rPr>
              <a:t>The Advent Review and Sabbath Herald</a:t>
            </a:r>
            <a:r>
              <a:rPr lang="en-US" sz="2200" kern="100" dirty="0">
                <a:solidFill>
                  <a:schemeClr val="accent1">
                    <a:lumMod val="75000"/>
                  </a:schemeClr>
                </a:solidFill>
                <a:effectLst/>
                <a:latin typeface="Avenir Book" panose="02000503020000020003" pitchFamily="2" charset="0"/>
                <a:ea typeface="Arial Unicode MS" panose="020B0604020202020204" pitchFamily="34" charset="-128"/>
                <a:cs typeface="Times New Roman" panose="02020603050405020304" pitchFamily="18" charset="0"/>
              </a:rPr>
              <a:t>, Dec. 10, 1914, 3. {Evangelism, 466.2})</a:t>
            </a:r>
            <a:endParaRPr lang="en-US" sz="22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pt-BR" dirty="0"/>
          </a:p>
        </p:txBody>
      </p:sp>
    </p:spTree>
    <p:extLst>
      <p:ext uri="{BB962C8B-B14F-4D97-AF65-F5344CB8AC3E}">
        <p14:creationId xmlns:p14="http://schemas.microsoft.com/office/powerpoint/2010/main" val="492528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F9ECC4B6-8640-FBBD-1C48-D4025B4FBC10}"/>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51AA1E6-7354-44E4-142A-C1032FC45ED6}"/>
              </a:ext>
            </a:extLst>
          </p:cNvPr>
          <p:cNvSpPr>
            <a:spLocks noGrp="1"/>
          </p:cNvSpPr>
          <p:nvPr>
            <p:ph idx="1"/>
          </p:nvPr>
        </p:nvSpPr>
        <p:spPr>
          <a:xfrm>
            <a:off x="265546" y="2198690"/>
            <a:ext cx="9848271" cy="4153764"/>
          </a:xfrm>
        </p:spPr>
        <p:txBody>
          <a:bodyPr/>
          <a:lstStyle/>
          <a:p>
            <a:pPr marL="0" indent="0">
              <a:buNone/>
            </a:pPr>
            <a:endParaRPr lang="pt-BR" dirty="0"/>
          </a:p>
        </p:txBody>
      </p:sp>
      <p:sp>
        <p:nvSpPr>
          <p:cNvPr id="2" name="Title 1">
            <a:extLst>
              <a:ext uri="{FF2B5EF4-FFF2-40B4-BE49-F238E27FC236}">
                <a16:creationId xmlns:a16="http://schemas.microsoft.com/office/drawing/2014/main" id="{DEDAF37D-BD4C-392A-8D24-20B1653C1408}"/>
              </a:ext>
            </a:extLst>
          </p:cNvPr>
          <p:cNvSpPr>
            <a:spLocks noGrp="1"/>
          </p:cNvSpPr>
          <p:nvPr>
            <p:ph type="title"/>
          </p:nvPr>
        </p:nvSpPr>
        <p:spPr>
          <a:xfrm>
            <a:off x="265546" y="873126"/>
            <a:ext cx="9848272" cy="1325563"/>
          </a:xfrm>
        </p:spPr>
        <p:txBody>
          <a:bodyPr>
            <a:normAutofit/>
          </a:bodyPr>
          <a:lstStyle/>
          <a:p>
            <a:pPr algn="ct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     </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CONCLUSION &amp; APPEAL</a:t>
            </a:r>
            <a:endParaRPr lang="pt-BR" sz="3200" b="1" dirty="0">
              <a:solidFill>
                <a:schemeClr val="accent1">
                  <a:lumMod val="75000"/>
                </a:schemeClr>
              </a:solidFill>
              <a:latin typeface="Montserrat Light" panose="00000400000000000000" pitchFamily="50" charset="0"/>
            </a:endParaRPr>
          </a:p>
        </p:txBody>
      </p:sp>
    </p:spTree>
    <p:extLst>
      <p:ext uri="{BB962C8B-B14F-4D97-AF65-F5344CB8AC3E}">
        <p14:creationId xmlns:p14="http://schemas.microsoft.com/office/powerpoint/2010/main" val="87503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7" y="217344"/>
            <a:ext cx="6938818" cy="1325563"/>
          </a:xfrm>
        </p:spPr>
        <p:txBody>
          <a:bodyPr>
            <a:normAutofit/>
          </a:bodyPr>
          <a:lstStyle/>
          <a:p>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3200" dirty="0">
              <a:solidFill>
                <a:schemeClr val="bg1"/>
              </a:solidFill>
              <a:latin typeface="Montserrat Light" panose="00000400000000000000" pitchFamily="50"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1757548"/>
            <a:ext cx="9959109" cy="4594906"/>
          </a:xfrm>
        </p:spPr>
        <p:txBody>
          <a:bodyPr>
            <a:normAutofit fontScale="92500" lnSpcReduction="10000"/>
          </a:bodyPr>
          <a:lstStyle/>
          <a:p>
            <a:pPr marL="0" marR="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 of heaven is longing and looking for:</a:t>
            </a:r>
          </a:p>
          <a:p>
            <a:pPr marL="0" marR="0" indent="0">
              <a:buNone/>
            </a:pPr>
            <a:endPar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W</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omen like Anna who fear God and desire to </a:t>
            </a:r>
            <a:r>
              <a:rPr lang="en-US" sz="2400" i="1"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live</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for the glory of God. </a:t>
            </a:r>
          </a:p>
          <a:p>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Women who recognize that they are daughters of God, and are His twice, because He not only made us, but He has redeemed us with the precious blood of Jesus. </a:t>
            </a:r>
          </a:p>
          <a:p>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 is longing for us to be daughters of God, whose hearts yearn for the perishing world around us as God’s own heart yearns for the salvation of our lost and dying world. </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marR="0" indent="0">
              <a:buNone/>
            </a:pPr>
            <a:r>
              <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Fear God and give glory to Him…”</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(Revelation 14:7)</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401858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FE54CBF-84FE-A929-85C3-6D590D396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E5FBC-F9B0-26C6-E1AE-5FA3314E51AD}"/>
              </a:ext>
            </a:extLst>
          </p:cNvPr>
          <p:cNvSpPr>
            <a:spLocks noGrp="1"/>
          </p:cNvSpPr>
          <p:nvPr>
            <p:ph type="title"/>
          </p:nvPr>
        </p:nvSpPr>
        <p:spPr>
          <a:xfrm>
            <a:off x="265547" y="217344"/>
            <a:ext cx="6938818" cy="1325563"/>
          </a:xfrm>
        </p:spPr>
        <p:txBody>
          <a:bodyPr>
            <a:normAutofit/>
          </a:bodyPr>
          <a:lstStyle/>
          <a:p>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3200" dirty="0">
              <a:solidFill>
                <a:schemeClr val="bg1"/>
              </a:solidFill>
              <a:latin typeface="Montserrat Light" panose="00000400000000000000" pitchFamily="50" charset="0"/>
            </a:endParaRPr>
          </a:p>
        </p:txBody>
      </p:sp>
      <p:sp>
        <p:nvSpPr>
          <p:cNvPr id="3" name="Content Placeholder 2">
            <a:extLst>
              <a:ext uri="{FF2B5EF4-FFF2-40B4-BE49-F238E27FC236}">
                <a16:creationId xmlns:a16="http://schemas.microsoft.com/office/drawing/2014/main" id="{E316FB85-D2FC-CE85-59F2-1811A3615E92}"/>
              </a:ext>
            </a:extLst>
          </p:cNvPr>
          <p:cNvSpPr>
            <a:spLocks noGrp="1"/>
          </p:cNvSpPr>
          <p:nvPr>
            <p:ph idx="1"/>
          </p:nvPr>
        </p:nvSpPr>
        <p:spPr>
          <a:xfrm>
            <a:off x="265546" y="2001116"/>
            <a:ext cx="9959109" cy="4351338"/>
          </a:xfrm>
        </p:spPr>
        <p:txBody>
          <a:bodyPr>
            <a:normAutofit/>
          </a:bodyPr>
          <a:lstStyle/>
          <a:p>
            <a:pPr marL="0" marR="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Fearing God simplifies your life in the best way:</a:t>
            </a:r>
          </a:p>
          <a:p>
            <a:pPr marL="0" indent="0">
              <a:buNone/>
            </a:pPr>
            <a:endParaRPr lang="en-US" sz="28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You suddenly find yourself living for the audience of One. </a:t>
            </a:r>
          </a:p>
          <a:p>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 is glorified when we fulfil the purpose for which He made us.</a:t>
            </a:r>
          </a:p>
          <a:p>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Godly women still have problems, but they know how to handle them. </a:t>
            </a:r>
          </a:p>
          <a:p>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They know they are God’s daughters.</a:t>
            </a:r>
          </a:p>
          <a:p>
            <a:pPr marL="0" indent="0">
              <a:buNone/>
            </a:pPr>
            <a:endParaRPr lang="pt-BR" dirty="0"/>
          </a:p>
        </p:txBody>
      </p:sp>
    </p:spTree>
    <p:extLst>
      <p:ext uri="{BB962C8B-B14F-4D97-AF65-F5344CB8AC3E}">
        <p14:creationId xmlns:p14="http://schemas.microsoft.com/office/powerpoint/2010/main" val="1694736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852F8D0-AAFB-B9B3-6AAF-225081D6C547}"/>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EB67183-F785-2807-3919-0E118BD2B347}"/>
              </a:ext>
            </a:extLst>
          </p:cNvPr>
          <p:cNvSpPr>
            <a:spLocks noGrp="1"/>
          </p:cNvSpPr>
          <p:nvPr>
            <p:ph idx="1"/>
          </p:nvPr>
        </p:nvSpPr>
        <p:spPr>
          <a:xfrm>
            <a:off x="2676237" y="1671927"/>
            <a:ext cx="7483764" cy="4968729"/>
          </a:xfrm>
        </p:spPr>
        <p:txBody>
          <a:bodyPr>
            <a:normAutofit/>
          </a:bodyPr>
          <a:lstStyle/>
          <a:p>
            <a:pPr marL="0" indent="0">
              <a:buNone/>
            </a:pPr>
            <a:r>
              <a:rPr lang="en-US" sz="28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As daughters of God, they take their problems to their heavenly Father in prayer. </a:t>
            </a:r>
          </a:p>
          <a:p>
            <a:pPr marL="0" indent="0">
              <a:buNone/>
            </a:pPr>
            <a:endParaRPr lang="en-US" kern="100" dirty="0">
              <a:solidFill>
                <a:srgbClr val="C00000"/>
              </a:solidFill>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r>
              <a:rPr lang="en-US"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Will you join me today and say, </a:t>
            </a:r>
          </a:p>
          <a:p>
            <a:pPr marL="0" indent="0" algn="ctr">
              <a:buNone/>
            </a:pPr>
            <a:r>
              <a:rPr lang="en-US"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a:t>
            </a:r>
            <a:r>
              <a:rPr lang="en-US" i="1"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Lord Jesus,</a:t>
            </a:r>
            <a:r>
              <a:rPr lang="en-US"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help me see that my greatest joy is in belonging to You, in being a daughter of the King of kings!”</a:t>
            </a:r>
            <a:r>
              <a:rPr lang="en-US" dirty="0">
                <a:solidFill>
                  <a:srgbClr val="C00000"/>
                </a:solidFill>
                <a:effectLst/>
                <a:highlight>
                  <a:srgbClr val="FFFF00"/>
                </a:highlight>
                <a:latin typeface="Avenir Book" panose="02000503020000020003" pitchFamily="2" charset="0"/>
                <a:ea typeface="Calibri" panose="020F0502020204030204" pitchFamily="34" charset="0"/>
                <a:cs typeface="Times New Roman" panose="02020603050405020304" pitchFamily="18" charset="0"/>
              </a:rPr>
              <a:t> </a:t>
            </a:r>
            <a:endParaRPr lang="en-US"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endParaRPr>
          </a:p>
          <a:p>
            <a:endParaRPr lang="pt-BR" dirty="0">
              <a:solidFill>
                <a:schemeClr val="bg1"/>
              </a:solidFill>
            </a:endParaRPr>
          </a:p>
        </p:txBody>
      </p:sp>
    </p:spTree>
    <p:extLst>
      <p:ext uri="{BB962C8B-B14F-4D97-AF65-F5344CB8AC3E}">
        <p14:creationId xmlns:p14="http://schemas.microsoft.com/office/powerpoint/2010/main" val="210279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06890C3-0821-151B-C5AA-F0D748543F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0BDBA-2402-DFA3-7AF9-B374D41188BF}"/>
              </a:ext>
            </a:extLst>
          </p:cNvPr>
          <p:cNvSpPr>
            <a:spLocks noGrp="1"/>
          </p:cNvSpPr>
          <p:nvPr>
            <p:ph idx="1"/>
          </p:nvPr>
        </p:nvSpPr>
        <p:spPr>
          <a:xfrm>
            <a:off x="265546" y="1805049"/>
            <a:ext cx="9959109" cy="4547405"/>
          </a:xfrm>
        </p:spPr>
        <p:txBody>
          <a:bodyPr>
            <a:normAutofit/>
          </a:bodyPr>
          <a:lstStyle/>
          <a:p>
            <a:pPr marL="0" marR="0" indent="0">
              <a:buNone/>
            </a:pPr>
            <a:endPar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lgn="ct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Does this mean we have </a:t>
            </a:r>
            <a:r>
              <a:rPr lang="en-US"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deity</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algn="ct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No, it means we have </a:t>
            </a:r>
            <a:r>
              <a:rPr lang="en-US" b="1" i="1"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dignity</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lvl="0" indent="0">
              <a:buClr>
                <a:srgbClr val="000000"/>
              </a:buClr>
              <a:buNone/>
            </a:pPr>
            <a:endParaRPr lang="en-CA"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lvl="0" indent="0">
              <a:buClr>
                <a:srgbClr val="000000"/>
              </a:buClr>
              <a:buNone/>
            </a:pPr>
            <a:r>
              <a:rPr lang="en-CA"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1. Mentally, we have the ability to reason and choose.</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buClr>
                <a:srgbClr val="000000"/>
              </a:buClr>
              <a:buNone/>
            </a:pPr>
            <a:r>
              <a:rPr lang="en-CA"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2. Morally, God made us upright, with a conscience; a moral compass </a:t>
            </a:r>
          </a:p>
          <a:p>
            <a:pPr marL="0" marR="0" lvl="0" indent="0">
              <a:buClr>
                <a:srgbClr val="000000"/>
              </a:buClr>
              <a:buNone/>
            </a:pPr>
            <a:r>
              <a:rPr lang="en-CA"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CA"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to sense/discern right from wrong.</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buClr>
                <a:srgbClr val="000000"/>
              </a:buClr>
              <a:buNone/>
            </a:pPr>
            <a:r>
              <a:rPr lang="en-CA"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3. Socially, we were created for fellowship, to reflect the triune nature of </a:t>
            </a:r>
          </a:p>
          <a:p>
            <a:pPr marL="0" marR="0" lvl="0" indent="0">
              <a:buClr>
                <a:srgbClr val="000000"/>
              </a:buClr>
              <a:buNone/>
            </a:pPr>
            <a:r>
              <a:rPr lang="en-CA"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CA"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 + His love. </a:t>
            </a:r>
            <a:endParaRPr lang="pt-BR" sz="2400" dirty="0">
              <a:solidFill>
                <a:schemeClr val="accent1">
                  <a:lumMod val="75000"/>
                </a:schemeClr>
              </a:solidFill>
            </a:endParaRPr>
          </a:p>
        </p:txBody>
      </p:sp>
    </p:spTree>
    <p:extLst>
      <p:ext uri="{BB962C8B-B14F-4D97-AF65-F5344CB8AC3E}">
        <p14:creationId xmlns:p14="http://schemas.microsoft.com/office/powerpoint/2010/main" val="275668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E7508AA-B615-3A0C-3565-7E8E447D78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A3557-5386-A67E-A437-DB7CA064C0CC}"/>
              </a:ext>
            </a:extLst>
          </p:cNvPr>
          <p:cNvSpPr>
            <a:spLocks noGrp="1"/>
          </p:cNvSpPr>
          <p:nvPr>
            <p:ph idx="1"/>
          </p:nvPr>
        </p:nvSpPr>
        <p:spPr>
          <a:xfrm>
            <a:off x="265546" y="2001116"/>
            <a:ext cx="9959109" cy="4351338"/>
          </a:xfrm>
        </p:spPr>
        <p:txBody>
          <a:bodyPr>
            <a:normAutofit/>
          </a:bodyPr>
          <a:lstStyle/>
          <a:p>
            <a:pPr marL="0" marR="0"/>
            <a:endPar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 made men and women to be </a:t>
            </a:r>
            <a:r>
              <a:rPr lang="en-US" sz="24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different</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Being a godly woman isn’t </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same</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as being a godly man.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sym typeface="Wingdings" pitchFamily="2" charset="2"/>
              </a:rPr>
              <a:t></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indent="0">
              <a:buNone/>
            </a:pPr>
            <a:r>
              <a:rPr lang="en-US" sz="24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It is different. </a:t>
            </a: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Who is better? Who is superior?</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a:r>
              <a:rPr lang="en-US" sz="24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Women</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are infinitely superior to men at being women.</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sz="24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Men are infinitely superior to women at being </a:t>
            </a:r>
            <a:r>
              <a:rPr lang="en-US" sz="24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men</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When God brought Eve to Adam, Adam liked her not only because </a:t>
            </a:r>
          </a:p>
          <a:p>
            <a:pPr marL="0" marR="0" indent="0">
              <a:buNone/>
            </a:pPr>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was like</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him, but also because she </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was NOT like</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him.</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98734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17B0EC3-5E9A-1600-384A-C50B8086D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4BEA1-6C62-CCA0-9421-A4341600C475}"/>
              </a:ext>
            </a:extLst>
          </p:cNvPr>
          <p:cNvSpPr>
            <a:spLocks noGrp="1"/>
          </p:cNvSpPr>
          <p:nvPr>
            <p:ph type="title"/>
          </p:nvPr>
        </p:nvSpPr>
        <p:spPr>
          <a:xfrm>
            <a:off x="265546" y="306991"/>
            <a:ext cx="6938818" cy="1325563"/>
          </a:xfrm>
        </p:spPr>
        <p:txBody>
          <a:bodyPr>
            <a:normAutofit/>
          </a:bodyPr>
          <a:lstStyle/>
          <a:p>
            <a:r>
              <a:rPr lang="en-US" sz="36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How are we different?</a:t>
            </a:r>
            <a:br>
              <a:rPr lang="en-US" sz="36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6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pt-BR" sz="3600" b="1" dirty="0">
              <a:solidFill>
                <a:schemeClr val="bg1">
                  <a:lumMod val="95000"/>
                </a:schemeClr>
              </a:solidFill>
              <a:latin typeface="Montserrat Light" panose="00000400000000000000" pitchFamily="50" charset="0"/>
            </a:endParaRPr>
          </a:p>
        </p:txBody>
      </p:sp>
      <p:sp>
        <p:nvSpPr>
          <p:cNvPr id="3" name="Content Placeholder 2">
            <a:extLst>
              <a:ext uri="{FF2B5EF4-FFF2-40B4-BE49-F238E27FC236}">
                <a16:creationId xmlns:a16="http://schemas.microsoft.com/office/drawing/2014/main" id="{7D0089D2-6958-9D6C-3738-4A533226CFDC}"/>
              </a:ext>
            </a:extLst>
          </p:cNvPr>
          <p:cNvSpPr>
            <a:spLocks noGrp="1"/>
          </p:cNvSpPr>
          <p:nvPr>
            <p:ph idx="1"/>
          </p:nvPr>
        </p:nvSpPr>
        <p:spPr>
          <a:xfrm>
            <a:off x="265546" y="2001115"/>
            <a:ext cx="9959109" cy="4549893"/>
          </a:xfrm>
        </p:spPr>
        <p:txBody>
          <a:bodyPr>
            <a:normAutofit lnSpcReduction="10000"/>
          </a:bodyPr>
          <a:lstStyle/>
          <a:p>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W</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omen are physically weaker than men; this is because God made Adam with a stronger physical frame. </a:t>
            </a:r>
          </a:p>
          <a:p>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Men naturally have more muscle mass than women.</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Men also have almost 50% more blood than women.</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r>
              <a:rPr lang="en-US" sz="24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M</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en also have a larger lung capacity than women.</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Men have a higher oxygen demand in their tissues than women because of their greater muscle mass, so the blood-vessel diameter in males is larger than that of females.</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indent="0">
              <a:buNone/>
            </a:pPr>
            <a:endPar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indent="0">
              <a:buNone/>
            </a:pPr>
            <a:r>
              <a:rPr lang="en-US" sz="24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But because women are physically weaker, it does not mean they are </a:t>
            </a:r>
          </a:p>
          <a:p>
            <a:pPr marL="0" marR="0" indent="0">
              <a:buNone/>
            </a:pPr>
            <a:r>
              <a:rPr lang="en-US" sz="24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4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inferior.</a:t>
            </a:r>
            <a:r>
              <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4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Silk is weaker than canvas—but not inferior.</a:t>
            </a:r>
            <a:r>
              <a:rPr lang="en-US" sz="24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endParaRPr lang="en-US" sz="24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129760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E9BF148-3E1A-3662-EBB2-6B64A76A7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A620D-4CBA-DABD-2707-55A0F1366A3A}"/>
              </a:ext>
            </a:extLst>
          </p:cNvPr>
          <p:cNvSpPr>
            <a:spLocks noGrp="1"/>
          </p:cNvSpPr>
          <p:nvPr>
            <p:ph type="title"/>
          </p:nvPr>
        </p:nvSpPr>
        <p:spPr>
          <a:xfrm>
            <a:off x="265547" y="217344"/>
            <a:ext cx="6938818" cy="1325563"/>
          </a:xfrm>
        </p:spPr>
        <p:txBody>
          <a:bodyPr>
            <a:normAutofit/>
          </a:bodyPr>
          <a:lstStyle/>
          <a:p>
            <a:r>
              <a:rPr lang="en-US" sz="3600"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We are different on </a:t>
            </a:r>
            <a:br>
              <a:rPr lang="en-US" sz="3600"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600"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the cellular level! </a:t>
            </a:r>
            <a:r>
              <a:rPr lang="en-US" sz="36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Why? </a:t>
            </a:r>
            <a:endParaRPr lang="pt-BR" sz="3600" dirty="0">
              <a:solidFill>
                <a:schemeClr val="bg1">
                  <a:lumMod val="95000"/>
                </a:schemeClr>
              </a:solidFill>
              <a:latin typeface="Montserrat Light" panose="00000400000000000000" pitchFamily="50" charset="0"/>
            </a:endParaRPr>
          </a:p>
        </p:txBody>
      </p:sp>
      <p:sp>
        <p:nvSpPr>
          <p:cNvPr id="3" name="Content Placeholder 2">
            <a:extLst>
              <a:ext uri="{FF2B5EF4-FFF2-40B4-BE49-F238E27FC236}">
                <a16:creationId xmlns:a16="http://schemas.microsoft.com/office/drawing/2014/main" id="{76ED6908-3BBF-835F-1989-BB77E4CA0248}"/>
              </a:ext>
            </a:extLst>
          </p:cNvPr>
          <p:cNvSpPr>
            <a:spLocks noGrp="1"/>
          </p:cNvSpPr>
          <p:nvPr>
            <p:ph idx="1"/>
          </p:nvPr>
        </p:nvSpPr>
        <p:spPr>
          <a:xfrm>
            <a:off x="265547" y="1900516"/>
            <a:ext cx="9959109" cy="4417410"/>
          </a:xfrm>
        </p:spPr>
        <p:txBody>
          <a:bodyPr>
            <a:normAutofit/>
          </a:bodyPr>
          <a:lstStyle/>
          <a:p>
            <a:pPr marL="0" marR="0"/>
            <a:endPar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 made men this way because He intended for them to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be protectors and providers.</a:t>
            </a:r>
          </a:p>
          <a:p>
            <a:pPr marL="0" marR="0"/>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Eve, whose name means “life-giver” or “source of life,” was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made to nurture and to love.</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Men did not decide they would not be the ones to have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children; God gifted women with that role.</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indent="0">
              <a:buNone/>
            </a:pPr>
            <a:endParaRPr lang="pt-BR" dirty="0"/>
          </a:p>
        </p:txBody>
      </p:sp>
    </p:spTree>
    <p:extLst>
      <p:ext uri="{BB962C8B-B14F-4D97-AF65-F5344CB8AC3E}">
        <p14:creationId xmlns:p14="http://schemas.microsoft.com/office/powerpoint/2010/main" val="87494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71D07201-AFFC-9704-ABF7-3CC18798B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C2D84-51E3-0ED8-D4D0-82450B7DEB7F}"/>
              </a:ext>
            </a:extLst>
          </p:cNvPr>
          <p:cNvSpPr>
            <a:spLocks noGrp="1"/>
          </p:cNvSpPr>
          <p:nvPr>
            <p:ph type="title"/>
          </p:nvPr>
        </p:nvSpPr>
        <p:spPr>
          <a:xfrm>
            <a:off x="265547" y="217344"/>
            <a:ext cx="5471865" cy="1325563"/>
          </a:xfrm>
        </p:spPr>
        <p:txBody>
          <a:bodyPr>
            <a:normAutofit/>
          </a:bodyPr>
          <a:lstStyle/>
          <a:p>
            <a:pPr algn="ctr"/>
            <a:r>
              <a:rPr lang="en-US" sz="3600"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We are different</a:t>
            </a:r>
            <a:endParaRPr lang="pt-BR" sz="3600" dirty="0">
              <a:solidFill>
                <a:schemeClr val="bg1">
                  <a:lumMod val="95000"/>
                </a:schemeClr>
              </a:solidFill>
              <a:latin typeface="Montserrat Light" panose="00000400000000000000" pitchFamily="50" charset="0"/>
            </a:endParaRPr>
          </a:p>
        </p:txBody>
      </p:sp>
      <p:sp>
        <p:nvSpPr>
          <p:cNvPr id="3" name="Content Placeholder 2">
            <a:extLst>
              <a:ext uri="{FF2B5EF4-FFF2-40B4-BE49-F238E27FC236}">
                <a16:creationId xmlns:a16="http://schemas.microsoft.com/office/drawing/2014/main" id="{95A8A711-72F1-B15B-E7C9-DBD1C72FD8EB}"/>
              </a:ext>
            </a:extLst>
          </p:cNvPr>
          <p:cNvSpPr>
            <a:spLocks noGrp="1"/>
          </p:cNvSpPr>
          <p:nvPr>
            <p:ph idx="1"/>
          </p:nvPr>
        </p:nvSpPr>
        <p:spPr>
          <a:xfrm>
            <a:off x="265547" y="1990165"/>
            <a:ext cx="9959109" cy="4435337"/>
          </a:xfrm>
        </p:spPr>
        <p:txBody>
          <a:bodyPr>
            <a:normAutofit fontScale="92500" lnSpcReduction="20000"/>
          </a:bodyPr>
          <a:lstStyle/>
          <a:p>
            <a:pPr marL="0" marR="0"/>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Women process information differently to men.</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indent="0">
              <a:buNone/>
            </a:pPr>
            <a:endPar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Studies show that men primarily use the left side of the brain. </a:t>
            </a:r>
          </a:p>
          <a:p>
            <a:pPr marL="0" marR="0" indent="0">
              <a:buNone/>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They tend to be more logical and analytical in their thinking. </a:t>
            </a:r>
          </a:p>
          <a:p>
            <a:pPr marL="0" marR="0" indent="0">
              <a:buNone/>
            </a:pPr>
            <a:endPar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W</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omen tend to use </a:t>
            </a:r>
            <a:r>
              <a:rPr lang="en-US"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both sides of the brain. </a:t>
            </a:r>
            <a:r>
              <a:rPr lang="en-US"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sym typeface="Wingdings" pitchFamily="2" charset="2"/>
              </a:rPr>
              <a:t> They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also think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logically and analytically, but they also mix in emotion at the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same time. </a:t>
            </a:r>
          </a:p>
          <a:p>
            <a:pPr marL="0" marR="0" indent="0" algn="ctr">
              <a:buNone/>
            </a:pPr>
            <a:endPar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indent="0" algn="ctr">
              <a:buNone/>
            </a:pPr>
            <a:r>
              <a:rPr lang="en-US" sz="31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 made us equal but different. We should celebrate this!</a:t>
            </a:r>
            <a:endParaRPr lang="en-US" sz="31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321754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35A2411-3CB6-7BBF-4864-C2F194C6F0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7DD178-5731-F489-4AA6-8ECB59CDFD49}"/>
              </a:ext>
            </a:extLst>
          </p:cNvPr>
          <p:cNvSpPr>
            <a:spLocks noGrp="1"/>
          </p:cNvSpPr>
          <p:nvPr>
            <p:ph idx="1"/>
          </p:nvPr>
        </p:nvSpPr>
        <p:spPr>
          <a:xfrm>
            <a:off x="265547" y="1902090"/>
            <a:ext cx="9959109" cy="4351338"/>
          </a:xfrm>
        </p:spPr>
        <p:txBody>
          <a:bodyPr>
            <a:normAutofit/>
          </a:bodyPr>
          <a:lstStyle/>
          <a:p>
            <a:pPr lvl="1">
              <a:buClr>
                <a:srgbClr val="000000"/>
              </a:buClr>
            </a:pPr>
            <a:endParaRPr lang="en-CA"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lvl="1">
              <a:buClr>
                <a:srgbClr val="000000"/>
              </a:buClr>
            </a:pPr>
            <a:r>
              <a:rPr lang="en-CA"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Women tend to be more detail-oriented than men.</a:t>
            </a:r>
            <a:endParaRPr lang="en-US" sz="2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buClr>
                <a:srgbClr val="000000"/>
              </a:buClr>
            </a:pPr>
            <a:r>
              <a:rPr lang="en-CA"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Men report, women share.</a:t>
            </a:r>
          </a:p>
          <a:p>
            <a:pPr lvl="1">
              <a:buClr>
                <a:srgbClr val="000000"/>
              </a:buClr>
            </a:pPr>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deepest need of a woman is to be </a:t>
            </a:r>
            <a:r>
              <a:rPr lang="en-US" sz="28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loved</a:t>
            </a:r>
            <a:r>
              <a:rPr lang="en-US" sz="2800" u="sng"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sz="28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lvl="1">
              <a:buClr>
                <a:srgbClr val="000000"/>
              </a:buClr>
            </a:pPr>
            <a:r>
              <a:rPr lang="en-US" sz="28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T</a:t>
            </a:r>
            <a:r>
              <a:rPr lang="en-US" sz="2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 deepest need of a man is to be </a:t>
            </a:r>
            <a:r>
              <a:rPr lang="en-US" sz="2800"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respected and admired.</a:t>
            </a:r>
            <a:r>
              <a:rPr lang="en-US" sz="28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a:endParaRPr lang="en-US"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marR="0" indent="0">
              <a:buNone/>
            </a:pP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Neither is better; we are just wired differently, and God made us this way. We should celebrate this difference. </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sym typeface="Wingdings" pitchFamily="2" charset="2"/>
              </a:rPr>
              <a:t></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endParaRPr lang="en-US"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1316853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3012</Words>
  <Application>Microsoft Macintosh PowerPoint</Application>
  <PresentationFormat>Widescreen</PresentationFormat>
  <Paragraphs>249</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Avenir Book</vt:lpstr>
      <vt:lpstr>Botanical Flourish - Personal U</vt:lpstr>
      <vt:lpstr>Calibri</vt:lpstr>
      <vt:lpstr>Calibri Light</vt:lpstr>
      <vt:lpstr>Montserrat Light</vt:lpstr>
      <vt:lpstr>Montserrat Medium</vt:lpstr>
      <vt:lpstr>Symbol</vt:lpstr>
      <vt:lpstr>Wingdings</vt:lpstr>
      <vt:lpstr>Office Theme</vt:lpstr>
      <vt:lpstr>PowerPoint Presentation</vt:lpstr>
      <vt:lpstr> HOW does God define  what it means to be  a woman? </vt:lpstr>
      <vt:lpstr> MEN AND WOMEN </vt:lpstr>
      <vt:lpstr>PowerPoint Presentation</vt:lpstr>
      <vt:lpstr>PowerPoint Presentation</vt:lpstr>
      <vt:lpstr>How are we different?  </vt:lpstr>
      <vt:lpstr>We are different on  the cellular level! Why? </vt:lpstr>
      <vt:lpstr>We are different</vt:lpstr>
      <vt:lpstr>PowerPoint Presentation</vt:lpstr>
      <vt:lpstr>PowerPoint Presentation</vt:lpstr>
      <vt:lpstr>PowerPoint Presentation</vt:lpstr>
      <vt:lpstr> DISCUSSION QUESTION   </vt:lpstr>
      <vt:lpstr>GODLY WOMAN </vt:lpstr>
      <vt:lpstr>    1. A woman of God is priceless because of her CHARACTER.     </vt:lpstr>
      <vt:lpstr>PowerPoint Presentation</vt:lpstr>
      <vt:lpstr>PowerPoint Presentation</vt:lpstr>
      <vt:lpstr>PowerPoint Presentation</vt:lpstr>
      <vt:lpstr>PowerPoint Presentation</vt:lpstr>
      <vt:lpstr>.  2. Godly women are INDUSTRIOUS.    </vt:lpstr>
      <vt:lpstr>PowerPoint Presentation</vt:lpstr>
      <vt:lpstr>DISCUSSION QUESTIONS </vt:lpstr>
      <vt:lpstr>DISCUSSION QUESTIONS </vt:lpstr>
      <vt:lpstr>   3. Godly women are COMPASSIONATE </vt:lpstr>
      <vt:lpstr>PowerPoint Presentation</vt:lpstr>
      <vt:lpstr>DISCUSSION QUESTIONS </vt:lpstr>
      <vt:lpstr>        4. Godly women are CONFIDENT </vt:lpstr>
      <vt:lpstr>PowerPoint Presentation</vt:lpstr>
      <vt:lpstr> Did you know?  </vt:lpstr>
      <vt:lpstr>PowerPoint Presentation</vt:lpstr>
      <vt:lpstr>PowerPoint Presentation</vt:lpstr>
      <vt:lpstr>DISCUSSION QUESTION </vt:lpstr>
      <vt:lpstr>Anna Knight</vt:lpstr>
      <vt:lpstr>PowerPoint Presentation</vt:lpstr>
      <vt:lpstr>PowerPoint Presentation</vt:lpstr>
      <vt:lpstr>       CONCLUSION &amp; APPEAL</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Stele, Galina</cp:lastModifiedBy>
  <cp:revision>30</cp:revision>
  <dcterms:created xsi:type="dcterms:W3CDTF">2023-02-14T12:16:54Z</dcterms:created>
  <dcterms:modified xsi:type="dcterms:W3CDTF">2025-01-28T16:07:00Z</dcterms:modified>
</cp:coreProperties>
</file>