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73" r:id="rId4"/>
    <p:sldId id="306" r:id="rId5"/>
    <p:sldId id="258" r:id="rId6"/>
    <p:sldId id="259" r:id="rId7"/>
    <p:sldId id="266" r:id="rId8"/>
    <p:sldId id="277" r:id="rId9"/>
    <p:sldId id="307" r:id="rId10"/>
    <p:sldId id="303" r:id="rId11"/>
    <p:sldId id="269" r:id="rId12"/>
    <p:sldId id="284" r:id="rId13"/>
    <p:sldId id="308" r:id="rId14"/>
    <p:sldId id="309" r:id="rId15"/>
    <p:sldId id="302" r:id="rId16"/>
    <p:sldId id="275" r:id="rId17"/>
    <p:sldId id="310" r:id="rId18"/>
    <p:sldId id="311" r:id="rId19"/>
    <p:sldId id="288" r:id="rId20"/>
    <p:sldId id="319" r:id="rId21"/>
    <p:sldId id="274" r:id="rId22"/>
    <p:sldId id="295" r:id="rId23"/>
    <p:sldId id="301" r:id="rId24"/>
    <p:sldId id="272" r:id="rId25"/>
    <p:sldId id="320" r:id="rId26"/>
    <p:sldId id="270" r:id="rId27"/>
    <p:sldId id="282" r:id="rId28"/>
    <p:sldId id="297" r:id="rId29"/>
    <p:sldId id="304" r:id="rId30"/>
    <p:sldId id="290" r:id="rId31"/>
    <p:sldId id="278" r:id="rId32"/>
    <p:sldId id="271" r:id="rId33"/>
    <p:sldId id="276" r:id="rId34"/>
    <p:sldId id="300" r:id="rId35"/>
    <p:sldId id="314" r:id="rId36"/>
    <p:sldId id="280" r:id="rId37"/>
    <p:sldId id="305" r:id="rId38"/>
    <p:sldId id="299" r:id="rId39"/>
    <p:sldId id="267" r:id="rId40"/>
    <p:sldId id="279" r:id="rId41"/>
    <p:sldId id="316" r:id="rId42"/>
    <p:sldId id="294" r:id="rId43"/>
    <p:sldId id="281" r:id="rId44"/>
    <p:sldId id="287" r:id="rId45"/>
    <p:sldId id="289" r:id="rId46"/>
    <p:sldId id="285" r:id="rId47"/>
    <p:sldId id="286" r:id="rId48"/>
    <p:sldId id="293" r:id="rId49"/>
    <p:sldId id="296" r:id="rId50"/>
    <p:sldId id="315" r:id="rId51"/>
    <p:sldId id="261" r:id="rId52"/>
    <p:sldId id="292" r:id="rId53"/>
    <p:sldId id="298" r:id="rId54"/>
    <p:sldId id="312" r:id="rId55"/>
    <p:sldId id="317" r:id="rId56"/>
    <p:sldId id="318" r:id="rId57"/>
    <p:sldId id="313" r:id="rId58"/>
    <p:sldId id="291" r:id="rId59"/>
    <p:sldId id="26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0B9"/>
    <a:srgbClr val="E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1"/>
    <p:restoredTop sz="94704"/>
  </p:normalViewPr>
  <p:slideViewPr>
    <p:cSldViewPr snapToGrid="0">
      <p:cViewPr varScale="1">
        <p:scale>
          <a:sx n="106" d="100"/>
          <a:sy n="106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914400" cy="9144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6E41F-365F-9146-8EEC-0E98D100E086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FA4CD-F8DF-4043-80F0-188D5673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E27E-A6B5-003E-F90E-4F35BD3D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91C29D-D103-99EA-E728-774EF3470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22B5A-5413-B0C6-E42C-FF5587820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D0624-0DF6-E2DF-5F40-9A0F4C97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1BC54-D812-B4A8-2E4F-D8AA8F44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4C37-5734-F0B4-A99E-144AA452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865CA0-F7BA-F84F-5A52-488A54C51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95B6A-C864-C227-6E12-5EA9BE8A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A1F9-D240-C377-0E45-8F37A142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C19C-CF76-08C1-C3D3-D4967E99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ED8FC-6C75-7867-F7F0-DEC8D2F8C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25FCF-47A1-59CE-6039-73F6B1F48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D04C-007B-90DC-5291-EB949D22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A718-38FE-C07F-C9C8-D6182C67B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F026B-0FE4-26FB-5783-14082DD8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9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2A46-0976-A031-28CF-583352BF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51C86-4F17-5B1C-8F88-43156BE1A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6FB76-711A-08B9-15C7-153F4B5C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BAA03-86B5-1B01-BA6D-002088AE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9BBFD-EF10-F6A4-553D-C15F495E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3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C754-B5CE-C8CD-4076-E64D7499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BF524-A406-6612-F286-EB1C1EB96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885DE-674C-1271-8834-7E0509DA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9CCB8-ED2A-AFF6-7122-71CB2D14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F3243-E5B9-4B56-25F5-83F07EC4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1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0CFF-7492-3827-6C1D-FC362B17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85E3-BEDE-5D25-CAD9-B08A00E25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AF1EC-F5F9-F81E-E5FE-931373523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ED743-A88B-07C2-C2A2-E859F7A1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3755-B1AB-9FC5-5D73-37032507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757-8192-8678-81EF-23335038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4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1C18-9FB9-8FAC-D154-C13C82012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581FE-F880-D2BD-0E7F-D46583C7E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F60C7-9B02-A88E-32C8-E043CA65C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42553-DAFC-B138-3A0A-0F1841125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74E7ED-6181-E116-5D53-8E35E3753F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EC4C3-7893-4806-C5FE-2AC31C084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C9B6B5-DDE7-E040-A768-A8082747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B187D4-16DA-E7A1-2956-5C748132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7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26DE-6AC9-C1CE-682B-16B77366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E0373D-94C0-D916-0255-8EFB9D912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AC4B0-C0FA-3D64-2DFF-42881FB8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75E59-A10E-10A1-01AF-AD913302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CB2D8-F3C7-5DD9-7A42-99237D2F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1E4C9-5F46-9522-9A3C-51615373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ABD0-E9E0-8D1A-9833-3D1BD459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6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8ECA-14AB-979B-7EAC-9190659B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6F0B3-FCF3-88B9-5982-D143F00B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7D387-AB12-AABA-B8BE-0B2F1F0E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9E87-5D6C-2D1B-F49A-99843DD8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BDC2D-0CE9-1197-7721-6F27B413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9C32C-F47B-B033-9724-1BFE6CD5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8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6305-706E-23B3-84B3-35C362A5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30AA9-81C5-1A65-C85C-4F2E17A33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702D3-3FF4-798A-AD4A-2ED956086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718BE-26AB-6662-ABB5-501F12C0A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7602E-13E2-BF38-1E56-FF35BB3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8F7D9-1B3F-A37E-20CB-CA34043D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9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EA105-CDBA-B3D5-D61D-39C009EFB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0857D-B209-6D01-5B60-E56A70FA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13CB3-BDE1-D0A4-F628-A1104DCEA1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3F30A-368F-B54A-B973-4C621CA270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49279-FB90-7FD3-F708-215B7DD9C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9ADC-96E5-0718-65F5-BBCD35439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C4B83-C544-2342-83B4-6CB087C9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0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1ED3D90C-EDD0-3F4E-548B-76E143842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9134F-6CA5-9A74-DE12-6E8C7066A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0191" y="266854"/>
            <a:ext cx="9206754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latin typeface="Baguet Script" pitchFamily="2" charset="77"/>
              </a:rPr>
              <a:t>Building/Rebuilding</a:t>
            </a:r>
            <a:br>
              <a:rPr lang="en-US" sz="6600" dirty="0">
                <a:latin typeface="Baguet Script" pitchFamily="2" charset="77"/>
              </a:rPr>
            </a:br>
            <a:r>
              <a:rPr lang="en-US" sz="6600" dirty="0">
                <a:latin typeface="Baguet Script" pitchFamily="2" charset="77"/>
              </a:rPr>
              <a:t>a Compelling Women’s Ministries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80BEA-3522-88DC-5AD8-92564AC5B560}"/>
              </a:ext>
            </a:extLst>
          </p:cNvPr>
          <p:cNvSpPr txBox="1"/>
          <p:nvPr/>
        </p:nvSpPr>
        <p:spPr>
          <a:xfrm>
            <a:off x="-6094" y="4396649"/>
            <a:ext cx="55005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Heather-Dawn Small, Dir. </a:t>
            </a:r>
          </a:p>
          <a:p>
            <a:pPr algn="ctr"/>
            <a:r>
              <a:rPr lang="en-US" sz="2000" dirty="0"/>
              <a:t>GCWM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Reference</a:t>
            </a:r>
          </a:p>
          <a:p>
            <a:pPr algn="ctr"/>
            <a:r>
              <a:rPr lang="en-US" sz="2000" b="1" i="1" dirty="0"/>
              <a:t>Building An Effective Women’s Ministries </a:t>
            </a:r>
          </a:p>
          <a:p>
            <a:pPr algn="ctr"/>
            <a:r>
              <a:rPr lang="en-US" sz="2000" i="1" dirty="0"/>
              <a:t>by</a:t>
            </a:r>
          </a:p>
          <a:p>
            <a:pPr algn="ctr"/>
            <a:r>
              <a:rPr lang="en-US" sz="2000" b="1" i="1" dirty="0"/>
              <a:t>Sharon Jayne</a:t>
            </a:r>
          </a:p>
        </p:txBody>
      </p:sp>
    </p:spTree>
    <p:extLst>
      <p:ext uri="{BB962C8B-B14F-4D97-AF65-F5344CB8AC3E}">
        <p14:creationId xmlns:p14="http://schemas.microsoft.com/office/powerpoint/2010/main" val="98963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479D8424-B5AA-17D0-C73C-636BDDFE4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</a:blip>
          <a:srcRect r="-1" b="5182"/>
          <a:stretch/>
        </p:blipFill>
        <p:spPr>
          <a:xfrm>
            <a:off x="9108512" y="1470212"/>
            <a:ext cx="3805060" cy="5405037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74000"/>
          </a:blip>
          <a:srcRect l="24473" r="24473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707876-D532-9223-36DD-BF784026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" y="-17249"/>
            <a:ext cx="10852693" cy="17910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Avenir Next Demi Bold" panose="020B0503020202020204" pitchFamily="34" charset="0"/>
              </a:rPr>
              <a:t>3. Do you have a burden </a:t>
            </a:r>
            <a:r>
              <a:rPr lang="en-US" b="1" dirty="0">
                <a:latin typeface="Avenir Next Demi Bold" panose="020B0503020202020204" pitchFamily="34" charset="0"/>
              </a:rPr>
              <a:t>to help </a:t>
            </a:r>
            <a:r>
              <a:rPr lang="en-US" b="1" kern="1200" dirty="0">
                <a:solidFill>
                  <a:schemeClr val="tx1"/>
                </a:solidFill>
                <a:latin typeface="Avenir Next Demi Bold" panose="020B0503020202020204" pitchFamily="34" charset="0"/>
              </a:rPr>
              <a:t>women in need?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B9AB173-6455-41FD-9D56-AA6FF716B4DD}"/>
              </a:ext>
            </a:extLst>
          </p:cNvPr>
          <p:cNvSpPr txBox="1">
            <a:spLocks/>
          </p:cNvSpPr>
          <p:nvPr/>
        </p:nvSpPr>
        <p:spPr>
          <a:xfrm>
            <a:off x="224027" y="1670770"/>
            <a:ext cx="10479831" cy="4971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To be a women’s ministries leader you need a relationship with </a:t>
            </a:r>
            <a:r>
              <a:rPr lang="en-US" sz="4400" dirty="0">
                <a:latin typeface="Avenir Next Medium" panose="020B0503020202020204" pitchFamily="34" charset="0"/>
                <a:ea typeface="Times New Roman" panose="02020603050405020304" pitchFamily="18" charset="0"/>
              </a:rPr>
              <a:t>Jesus and a </a:t>
            </a:r>
            <a:r>
              <a:rPr lang="en-US" sz="44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clear calling, to step up to serve as a women’s ministry leader or team member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 </a:t>
            </a:r>
            <a:endParaRPr lang="en-US" sz="44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3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0D1CEC4-BADC-B500-FBD0-10D1966C4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81FEA6-D6E6-5E16-D700-EE67C8671DD3}"/>
              </a:ext>
            </a:extLst>
          </p:cNvPr>
          <p:cNvSpPr txBox="1">
            <a:spLocks/>
          </p:cNvSpPr>
          <p:nvPr/>
        </p:nvSpPr>
        <p:spPr>
          <a:xfrm>
            <a:off x="376517" y="267145"/>
            <a:ext cx="1143896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Avenir Next Demi Bold" panose="020B0503020202020204" pitchFamily="34" charset="0"/>
              </a:rPr>
              <a:t>Let’s Build/Rebuild a Compelling Women’s Ministries?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D537D-C515-B048-7269-AACFB9549C94}"/>
              </a:ext>
            </a:extLst>
          </p:cNvPr>
          <p:cNvSpPr txBox="1"/>
          <p:nvPr/>
        </p:nvSpPr>
        <p:spPr>
          <a:xfrm>
            <a:off x="2072521" y="3197586"/>
            <a:ext cx="69745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venir Next Medium" panose="020B0503020202020204" pitchFamily="34" charset="0"/>
              </a:rPr>
              <a:t>1. PRAY</a:t>
            </a:r>
          </a:p>
        </p:txBody>
      </p:sp>
    </p:spTree>
    <p:extLst>
      <p:ext uri="{BB962C8B-B14F-4D97-AF65-F5344CB8AC3E}">
        <p14:creationId xmlns:p14="http://schemas.microsoft.com/office/powerpoint/2010/main" val="1880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8B42AAD-2209-1257-02AE-CC4CBB711063}"/>
              </a:ext>
            </a:extLst>
          </p:cNvPr>
          <p:cNvSpPr txBox="1">
            <a:spLocks/>
          </p:cNvSpPr>
          <p:nvPr/>
        </p:nvSpPr>
        <p:spPr>
          <a:xfrm>
            <a:off x="329315" y="376518"/>
            <a:ext cx="11271013" cy="623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Pray for the softening of the hearts of the women in your church and community.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Pray God will stir up a desire for women to be in His Word.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Pray for the church staff to be receptive and supportive.</a:t>
            </a:r>
          </a:p>
        </p:txBody>
      </p:sp>
    </p:spTree>
    <p:extLst>
      <p:ext uri="{BB962C8B-B14F-4D97-AF65-F5344CB8AC3E}">
        <p14:creationId xmlns:p14="http://schemas.microsoft.com/office/powerpoint/2010/main" val="151322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701" cy="685800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8B42AAD-2209-1257-02AE-CC4CBB711063}"/>
              </a:ext>
            </a:extLst>
          </p:cNvPr>
          <p:cNvSpPr txBox="1">
            <a:spLocks/>
          </p:cNvSpPr>
          <p:nvPr/>
        </p:nvSpPr>
        <p:spPr>
          <a:xfrm>
            <a:off x="329316" y="206193"/>
            <a:ext cx="10984142" cy="6445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4. Pray for budgeted funds to be made available (though don’t make that a requirement – you can run a women’s ministry on a zero budget.)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5. Pray for God to put women in your path that have a heart for ministering to other women.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6. Pray God will grow and refine your leadership skills.</a:t>
            </a:r>
          </a:p>
        </p:txBody>
      </p:sp>
    </p:spTree>
    <p:extLst>
      <p:ext uri="{BB962C8B-B14F-4D97-AF65-F5344CB8AC3E}">
        <p14:creationId xmlns:p14="http://schemas.microsoft.com/office/powerpoint/2010/main" val="70867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701" cy="685800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8B42AAD-2209-1257-02AE-CC4CBB711063}"/>
              </a:ext>
            </a:extLst>
          </p:cNvPr>
          <p:cNvSpPr txBox="1">
            <a:spLocks/>
          </p:cNvSpPr>
          <p:nvPr/>
        </p:nvSpPr>
        <p:spPr>
          <a:xfrm>
            <a:off x="329316" y="206193"/>
            <a:ext cx="10984142" cy="6445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latin typeface="Avenir Next Medium" panose="020B0503020202020204" pitchFamily="34" charset="0"/>
                <a:ea typeface="Times New Roman" panose="02020603050405020304" pitchFamily="18" charset="0"/>
              </a:rPr>
              <a:t>7. </a:t>
            </a: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Pray for opportunities to learn from other leaders.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latin typeface="Avenir Next Medium" panose="020B0503020202020204" pitchFamily="34" charset="0"/>
                <a:ea typeface="Times New Roman" panose="02020603050405020304" pitchFamily="18" charset="0"/>
              </a:rPr>
              <a:t>8.</a:t>
            </a: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Pray for a verse or verses that can serve as the focus of your women’s ministry.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9. Pray for any logistical needs.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10. Pray for the meeting you’ll schedule with your Pastor(s).</a:t>
            </a:r>
          </a:p>
        </p:txBody>
      </p:sp>
    </p:spTree>
    <p:extLst>
      <p:ext uri="{BB962C8B-B14F-4D97-AF65-F5344CB8AC3E}">
        <p14:creationId xmlns:p14="http://schemas.microsoft.com/office/powerpoint/2010/main" val="128876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9A467E-DE30-83A5-7C07-C4B9CCA9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402" y="2158065"/>
            <a:ext cx="6635317" cy="227049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venir Next Demi Bold" panose="020B0503020202020204" pitchFamily="34" charset="0"/>
              </a:rPr>
              <a:t>2. Talk With Your Pastor</a:t>
            </a:r>
          </a:p>
        </p:txBody>
      </p:sp>
    </p:spTree>
    <p:extLst>
      <p:ext uri="{BB962C8B-B14F-4D97-AF65-F5344CB8AC3E}">
        <p14:creationId xmlns:p14="http://schemas.microsoft.com/office/powerpoint/2010/main" val="181580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E408044-E432-EBAF-F037-F3BE8FCD877C}"/>
              </a:ext>
            </a:extLst>
          </p:cNvPr>
          <p:cNvSpPr txBox="1">
            <a:spLocks/>
          </p:cNvSpPr>
          <p:nvPr/>
        </p:nvSpPr>
        <p:spPr>
          <a:xfrm>
            <a:off x="322729" y="430306"/>
            <a:ext cx="11313459" cy="61437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Make an appointment. Do not show up unannounced or catch them in the hallway.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Present a clear and concise plan.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Explain why there is a need for a women’s ministry. Highlight gaps in what is currently being offered, without being negative.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40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Detail how you plan to meet the needs of the women in the church.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1AD95C-8A93-7D45-C284-9EE3A4F6EE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9380156" y="4816869"/>
            <a:ext cx="3628753" cy="20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3926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E408044-E432-EBAF-F037-F3BE8FCD877C}"/>
              </a:ext>
            </a:extLst>
          </p:cNvPr>
          <p:cNvSpPr txBox="1">
            <a:spLocks/>
          </p:cNvSpPr>
          <p:nvPr/>
        </p:nvSpPr>
        <p:spPr>
          <a:xfrm>
            <a:off x="358584" y="430306"/>
            <a:ext cx="11582400" cy="614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5. Share why and how God has led you to this point.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6. Tell them about other women who have been praying and/or the names of those you would like them to approve as members of the women’s ministry team. Be specific about the roles in which they would serve.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7. Take care not to become overly emotional. Present as many facts and numbers as you can.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ECD5D-F5D5-CE82-11D0-7148FBF23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-1455793" y="4816869"/>
            <a:ext cx="3628753" cy="20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E408044-E432-EBAF-F037-F3BE8FCD877C}"/>
              </a:ext>
            </a:extLst>
          </p:cNvPr>
          <p:cNvSpPr txBox="1">
            <a:spLocks/>
          </p:cNvSpPr>
          <p:nvPr/>
        </p:nvSpPr>
        <p:spPr>
          <a:xfrm>
            <a:off x="838199" y="788894"/>
            <a:ext cx="10457329" cy="5388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US" sz="3500" dirty="0">
              <a:effectLst/>
              <a:latin typeface="Avenir Next Medium" panose="020B0503020202020204" pitchFamily="34" charset="0"/>
              <a:ea typeface="Times New Roman" panose="02020603050405020304" pitchFamily="18" charset="0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8. Ask for their advice. Get their input.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9. Ask if they have any questions. Be honest; if you don’t know the answer, say so.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35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10. Invite them to pray about it and speak with other staff members before letting you know if you can proceed.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175B1-041E-F766-E516-FEA531B090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 rot="13469807">
            <a:off x="9788487" y="-192742"/>
            <a:ext cx="3490332" cy="19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4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516611D-A918-C389-0854-570FCFBEE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3" y="1470212"/>
            <a:ext cx="10256828" cy="5109882"/>
          </a:xfrm>
        </p:spPr>
        <p:txBody>
          <a:bodyPr>
            <a:normAutofit/>
          </a:bodyPr>
          <a:lstStyle/>
          <a:p>
            <a:pPr marL="0" marR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This could take weeks or months – don’t rush it.</a:t>
            </a:r>
          </a:p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Include women of different ages and from different social circles – including young adults.</a:t>
            </a:r>
          </a:p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Who do you need on your team – chaplain, treasurer, communication, secretary…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CF1001-8006-36D0-C112-ADDDCDC4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64" y="-146748"/>
            <a:ext cx="9669642" cy="189991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Avenir Next Demi Bold" panose="020B0503020202020204" pitchFamily="34" charset="0"/>
              </a:rPr>
              <a:t>3. Build a Team</a:t>
            </a:r>
          </a:p>
        </p:txBody>
      </p:sp>
    </p:spTree>
    <p:extLst>
      <p:ext uri="{BB962C8B-B14F-4D97-AF65-F5344CB8AC3E}">
        <p14:creationId xmlns:p14="http://schemas.microsoft.com/office/powerpoint/2010/main" val="36190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8" y="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venir Next Demi Bold" panose="020B0503020202020204" pitchFamily="34" charset="0"/>
              </a:rPr>
              <a:t>Three Questions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8C406D-08CB-58AD-520A-2545AAD19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8831442" cy="3742762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kern="1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we need women’s ministry?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kern="1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purpose of women’s ministry?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kern="100" dirty="0"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 burden to help women in need?</a:t>
            </a:r>
            <a:endParaRPr lang="en-US" sz="4400" kern="100" dirty="0">
              <a:effectLst/>
              <a:latin typeface="Avenir Next Medium" panose="020B05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80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0516611D-A918-C389-0854-570FCFBEE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3" y="1470212"/>
            <a:ext cx="10757646" cy="5109882"/>
          </a:xfrm>
        </p:spPr>
        <p:txBody>
          <a:bodyPr>
            <a:normAutofit/>
          </a:bodyPr>
          <a:lstStyle/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Each woman yo</a:t>
            </a:r>
            <a:r>
              <a:rPr lang="en-US" sz="3800" dirty="0">
                <a:latin typeface="Avenir Next Medium" panose="020B0503020202020204" pitchFamily="34" charset="0"/>
                <a:ea typeface="Times New Roman" panose="02020603050405020304" pitchFamily="18" charset="0"/>
              </a:rPr>
              <a:t>u ask should be for a specific reason. Think of their gifts.</a:t>
            </a:r>
            <a:endParaRPr lang="en-US" sz="3800" dirty="0">
              <a:effectLst/>
              <a:latin typeface="Avenir Next Medium" panose="020B050302020202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dirty="0"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Do not announce in church that you are looking for women to join your women’s ministries team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CF1001-8006-36D0-C112-ADDDCDC4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64" y="-146748"/>
            <a:ext cx="9669642" cy="189991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Avenir Next Demi Bold" panose="020B0503020202020204" pitchFamily="34" charset="0"/>
              </a:rPr>
              <a:t>3. Build a Team</a:t>
            </a:r>
          </a:p>
        </p:txBody>
      </p:sp>
    </p:spTree>
    <p:extLst>
      <p:ext uri="{BB962C8B-B14F-4D97-AF65-F5344CB8AC3E}">
        <p14:creationId xmlns:p14="http://schemas.microsoft.com/office/powerpoint/2010/main" val="14399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479D8424-B5AA-17D0-C73C-636BDDFE4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5182"/>
          <a:stretch/>
        </p:blipFill>
        <p:spPr>
          <a:xfrm>
            <a:off x="8630377" y="268923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73" r="24473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707876-D532-9223-36DD-BF784026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1059646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Avenir Next Demi Bold" panose="020B0503020202020204" pitchFamily="34" charset="0"/>
              </a:rPr>
              <a:t>PLAN AN EVENT FOR YOUR TEAM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B9AB173-6455-41FD-9D56-AA6FF716B4DD}"/>
              </a:ext>
            </a:extLst>
          </p:cNvPr>
          <p:cNvSpPr txBox="1">
            <a:spLocks/>
          </p:cNvSpPr>
          <p:nvPr/>
        </p:nvSpPr>
        <p:spPr>
          <a:xfrm>
            <a:off x="448055" y="1775012"/>
            <a:ext cx="9000745" cy="4814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dirty="0"/>
              <a:t>Day of prayer and fasting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Weekend retreat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Dinner – home or restaurant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Meet regularly – set a date each month </a:t>
            </a:r>
          </a:p>
        </p:txBody>
      </p:sp>
    </p:spTree>
    <p:extLst>
      <p:ext uri="{BB962C8B-B14F-4D97-AF65-F5344CB8AC3E}">
        <p14:creationId xmlns:p14="http://schemas.microsoft.com/office/powerpoint/2010/main" val="283900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55442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3A67E0B6-82A2-7B0E-7231-05A4CCB59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11" y="1308848"/>
            <a:ext cx="10582836" cy="52891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Avenir Next Medium" panose="020B0503020202020204" pitchFamily="34" charset="0"/>
              </a:rPr>
              <a:t>After every event – WM Special Day, retreat, conference, etc. always assess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 Medium" panose="020B0503020202020204" pitchFamily="34" charset="0"/>
              </a:rPr>
              <a:t>Use evaluations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 Medium" panose="020B0503020202020204" pitchFamily="34" charset="0"/>
              </a:rPr>
              <a:t>Ask pertinent questions,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 Medium" panose="020B0503020202020204" pitchFamily="34" charset="0"/>
              </a:rPr>
              <a:t>Keep it short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Avenir Next Medium" panose="020B0503020202020204" pitchFamily="34" charset="0"/>
              </a:rPr>
              <a:t>Keep it simple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FCA0FA-70D4-F6DD-2A4C-D7F501BA35A4}"/>
              </a:ext>
            </a:extLst>
          </p:cNvPr>
          <p:cNvSpPr txBox="1">
            <a:spLocks/>
          </p:cNvSpPr>
          <p:nvPr/>
        </p:nvSpPr>
        <p:spPr>
          <a:xfrm>
            <a:off x="838199" y="-172757"/>
            <a:ext cx="966964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latin typeface="Avenir Next Demi Bold" panose="020B0503020202020204" pitchFamily="34" charset="0"/>
              </a:rPr>
              <a:t>4. ASSESS/EVALUATE</a:t>
            </a:r>
          </a:p>
        </p:txBody>
      </p:sp>
    </p:spTree>
    <p:extLst>
      <p:ext uri="{BB962C8B-B14F-4D97-AF65-F5344CB8AC3E}">
        <p14:creationId xmlns:p14="http://schemas.microsoft.com/office/powerpoint/2010/main" val="4058818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2000"/>
          </a:blip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54EC5-6012-B619-4407-5EDD3798757C}"/>
              </a:ext>
            </a:extLst>
          </p:cNvPr>
          <p:cNvSpPr txBox="1">
            <a:spLocks/>
          </p:cNvSpPr>
          <p:nvPr/>
        </p:nvSpPr>
        <p:spPr>
          <a:xfrm>
            <a:off x="4391619" y="242047"/>
            <a:ext cx="7602071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3600" dirty="0"/>
              <a:t>5. If you are a new WM leaders, meet with the past leader and her team.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600" dirty="0"/>
              <a:t>6. If WM has not functioned in a few years, find out why it stopped.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600" dirty="0"/>
              <a:t>7. Do a needs assessment among the women in your church.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sz="3600" dirty="0"/>
              <a:t>8. Expect resistance. </a:t>
            </a:r>
          </a:p>
        </p:txBody>
      </p:sp>
    </p:spTree>
    <p:extLst>
      <p:ext uri="{BB962C8B-B14F-4D97-AF65-F5344CB8AC3E}">
        <p14:creationId xmlns:p14="http://schemas.microsoft.com/office/powerpoint/2010/main" val="111039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8CEEBB7-F0C8-C62D-71C3-8CD80104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88" y="2265642"/>
            <a:ext cx="10636624" cy="271873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Avenir Next Demi Bold" panose="020B0503020202020204" pitchFamily="34" charset="0"/>
              </a:rPr>
              <a:t>8. Remember Our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25076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1768D-4227-B2AB-F735-9DE5972F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" y="1429868"/>
            <a:ext cx="3292420" cy="3671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6EEF5-65ED-90EC-EFB0-935752ED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790" y="1429870"/>
            <a:ext cx="3292420" cy="367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599A3-3EAE-6ABA-69F3-A0A0FAAA8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425" y="1308656"/>
            <a:ext cx="3292420" cy="36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59B2E70-80DC-FF06-FD9D-43324C8A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E5E198-00C7-F314-1289-A1134F217AB7}"/>
              </a:ext>
            </a:extLst>
          </p:cNvPr>
          <p:cNvSpPr txBox="1">
            <a:spLocks/>
          </p:cNvSpPr>
          <p:nvPr/>
        </p:nvSpPr>
        <p:spPr>
          <a:xfrm>
            <a:off x="838200" y="544415"/>
            <a:ext cx="966964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Avenir Next Demi Bold" panose="020B0503020202020204" pitchFamily="34" charset="0"/>
              </a:rPr>
              <a:t>Two Questions</a:t>
            </a:r>
            <a:endParaRPr lang="en-US" sz="48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00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8665D855-7819-6AB2-08A7-1C78CA8C1240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C2E00F-4F29-C5B1-88D8-C59B0354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endParaRPr lang="en-US" sz="48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07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E9A09D1-6362-D86C-370A-BB17903F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4F4CEF-6D78-9E91-C826-6E4C5163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131162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479D8424-B5AA-17D0-C73C-636BDDFE4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1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73" r="24473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707876-D532-9223-36DD-BF784026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 Questions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B9AB173-6455-41FD-9D56-AA6FF716B4DD}"/>
              </a:ext>
            </a:extLst>
          </p:cNvPr>
          <p:cNvSpPr txBox="1">
            <a:spLocks/>
          </p:cNvSpPr>
          <p:nvPr/>
        </p:nvSpPr>
        <p:spPr>
          <a:xfrm>
            <a:off x="448056" y="2258171"/>
            <a:ext cx="6329262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334944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3001958" y="1825625"/>
            <a:ext cx="6188083" cy="4351338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797653CD-3590-F328-EECC-05C1F69C1E96}"/>
              </a:ext>
            </a:extLst>
          </p:cNvPr>
          <p:cNvSpPr txBox="1">
            <a:spLocks/>
          </p:cNvSpPr>
          <p:nvPr/>
        </p:nvSpPr>
        <p:spPr>
          <a:xfrm>
            <a:off x="645459" y="2721583"/>
            <a:ext cx="10195713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Avenir Next Medium" panose="020B0503020202020204" pitchFamily="34" charset="0"/>
              </a:rPr>
              <a:t>Do you as a leader see a need for women’s ministries for yourself?</a:t>
            </a:r>
          </a:p>
          <a:p>
            <a:r>
              <a:rPr lang="en-US" sz="4400" dirty="0">
                <a:latin typeface="Avenir Next Medium" panose="020B0503020202020204" pitchFamily="34" charset="0"/>
              </a:rPr>
              <a:t>Don’t do it just for others?</a:t>
            </a:r>
          </a:p>
          <a:p>
            <a:r>
              <a:rPr lang="en-US" sz="4400" dirty="0">
                <a:latin typeface="Avenir Next Medium" panose="020B0503020202020204" pitchFamily="34" charset="0"/>
              </a:rPr>
              <a:t>It must meet a need you have and a need other women have.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97DFFF-7D75-8DBF-88F2-1ACE85443BA6}"/>
              </a:ext>
            </a:extLst>
          </p:cNvPr>
          <p:cNvSpPr txBox="1">
            <a:spLocks/>
          </p:cNvSpPr>
          <p:nvPr/>
        </p:nvSpPr>
        <p:spPr>
          <a:xfrm>
            <a:off x="402192" y="365125"/>
            <a:ext cx="1105470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US" sz="4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 we need women’s ministry? </a:t>
            </a:r>
          </a:p>
        </p:txBody>
      </p:sp>
      <p:pic>
        <p:nvPicPr>
          <p:cNvPr id="17" name="Picture 16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48EFF0EC-EFE4-958C-0488-52F8D7C44A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8685292" y="878541"/>
            <a:ext cx="3986307" cy="597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FAD965C-36EF-8FB7-B868-3DBDC29DCCC6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DA5A3E-83D0-CE1F-BF26-E4A2533E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089362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71B224D-CB5B-512C-0FC1-AD3EF51D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13" y="2333625"/>
            <a:ext cx="4840287" cy="3843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1DB7E1-2EAE-267B-0B62-330A6403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618123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id="{A419ADC7-DE7C-464E-9F88-6CAB6F61B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54EC5-6012-B619-4407-5EDD3798757C}"/>
              </a:ext>
            </a:extLst>
          </p:cNvPr>
          <p:cNvSpPr txBox="1">
            <a:spLocks/>
          </p:cNvSpPr>
          <p:nvPr/>
        </p:nvSpPr>
        <p:spPr>
          <a:xfrm>
            <a:off x="5307107" y="1290918"/>
            <a:ext cx="6043644" cy="482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2672859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03F59C12-5714-1D47-1F4C-E7EE1AEA14C4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270C20-3B80-E04F-D62F-84476503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1169032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761ACF5-1FA4-5C8D-76CB-66AA0635B1B5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8A118-A5F9-5AA7-8F03-00B53C8D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1493533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F14D600-CB3F-9FAD-7CAB-E25FD28C6998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278672-8526-E19E-A2E4-510C4B35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2925405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8" r="2" b="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F0C28A1-7EB1-6F42-8F3B-4D21384BC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11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nk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479D8424-B5AA-17D0-C73C-636BDDFE4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1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73" r="24473" b="-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707876-D532-9223-36DD-BF784026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 Questions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1B9AB173-6455-41FD-9D56-AA6FF716B4DD}"/>
              </a:ext>
            </a:extLst>
          </p:cNvPr>
          <p:cNvSpPr txBox="1">
            <a:spLocks/>
          </p:cNvSpPr>
          <p:nvPr/>
        </p:nvSpPr>
        <p:spPr>
          <a:xfrm>
            <a:off x="448056" y="2258171"/>
            <a:ext cx="6329262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318405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8C406D-08CB-58AD-520A-2545AAD19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3926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22F3DC4-30BF-4812-07B3-170FD035FF6D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ADC0242-812D-B076-C02C-37826B66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85044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2908F5E0-4A35-E5FE-5794-1EDBD4293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2014C57-89AF-8A3D-D21B-3D84F751CB22}"/>
              </a:ext>
            </a:extLst>
          </p:cNvPr>
          <p:cNvSpPr txBox="1">
            <a:spLocks/>
          </p:cNvSpPr>
          <p:nvPr/>
        </p:nvSpPr>
        <p:spPr>
          <a:xfrm>
            <a:off x="5053474" y="3186955"/>
            <a:ext cx="6116550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5"/>
                </a:solidFill>
                <a:latin typeface="Avenir Next Medium" panose="020B0503020202020204" pitchFamily="34" charset="0"/>
              </a:rPr>
              <a:t>NURTURE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2"/>
                </a:solidFill>
                <a:latin typeface="Avenir Next Medium" panose="020B0503020202020204" pitchFamily="34" charset="0"/>
              </a:rPr>
              <a:t>EMPOWER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chemeClr val="accent6"/>
                </a:solidFill>
                <a:latin typeface="Avenir Next Medium" panose="020B0503020202020204" pitchFamily="34" charset="0"/>
              </a:rPr>
              <a:t>OUTREACH</a:t>
            </a:r>
          </a:p>
          <a:p>
            <a:pPr algn="ctr">
              <a:lnSpc>
                <a:spcPct val="150000"/>
              </a:lnSpc>
            </a:pPr>
            <a:endParaRPr lang="en-US" sz="5400" dirty="0">
              <a:latin typeface="Avenir Next Medium" panose="020B0503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6000" dirty="0">
              <a:latin typeface="Avenir Next Medium" panose="020B05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E04B8-F127-62CE-323E-DA2DF455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42" y="267144"/>
            <a:ext cx="10661882" cy="2547774"/>
          </a:xfrm>
        </p:spPr>
        <p:txBody>
          <a:bodyPr>
            <a:normAutofit fontScale="90000"/>
          </a:bodyPr>
          <a:lstStyle/>
          <a:p>
            <a:r>
              <a:rPr lang="en-US" sz="4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What is the purpose of women’s ministry? </a:t>
            </a:r>
            <a:br>
              <a:rPr lang="en-US" sz="4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kern="100" dirty="0"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b="1" kern="100" dirty="0"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kern="100" dirty="0">
                <a:effectLst/>
                <a:latin typeface="Avenir Next Demi Bold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- Three areas of emphasis are </a:t>
            </a:r>
            <a:endParaRPr lang="en-US" sz="48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F14D600-CB3F-9FAD-7CAB-E25FD28C6998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278672-8526-E19E-A2E4-510C4B35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791888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54EC5-6012-B619-4407-5EDD3798757C}"/>
              </a:ext>
            </a:extLst>
          </p:cNvPr>
          <p:cNvSpPr txBox="1">
            <a:spLocks/>
          </p:cNvSpPr>
          <p:nvPr/>
        </p:nvSpPr>
        <p:spPr>
          <a:xfrm>
            <a:off x="5307107" y="1290918"/>
            <a:ext cx="6043644" cy="482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595473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EBAF347B-E494-9CB7-EEF6-88A7808277D8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E0E2C9-5008-65D7-CC54-44094D4E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429708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8" r="2" b="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06B5C3-D7EC-B4F7-370B-8E64773D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endParaRPr lang="en-US" sz="32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96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64AED41-FC57-3DB8-F227-C716F143339A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3AB4DF-922C-D712-90F6-85483AFF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496018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AC459042-05B2-7624-9F99-CEB9110F1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D46811-243A-9BF8-2388-B9F5C325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1630519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54ECC16-E680-36F6-B479-039A37857D18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433CE0-931B-1440-48C7-5ACCCA56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2246124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0B833DD-6130-8153-FDAC-8C23E0144B36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020CEB-994D-99C9-FE06-F6BB0C98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62058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8D1773CE-C060-018C-3CCC-68B7029A8239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CB1D1E-8560-3E76-7764-3D553F10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1824914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5778524-4176-4E4A-99C9-7203DD597A59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B0ED8F-02FB-85C7-EDC3-4C2E5096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89242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3D99C92-6F96-7920-F002-B3C8AE084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2000"/>
          </a:blip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A2014C57-89AF-8A3D-D21B-3D84F751CB22}"/>
              </a:ext>
            </a:extLst>
          </p:cNvPr>
          <p:cNvSpPr txBox="1">
            <a:spLocks/>
          </p:cNvSpPr>
          <p:nvPr/>
        </p:nvSpPr>
        <p:spPr>
          <a:xfrm>
            <a:off x="838200" y="1057835"/>
            <a:ext cx="10331824" cy="5665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u="none" strike="noStrike" dirty="0">
                <a:effectLst/>
                <a:latin typeface="Avenir Next Medium" panose="020B0503020202020204" pitchFamily="34" charset="0"/>
              </a:rPr>
              <a:t>The Department of Women's Ministries exists to </a:t>
            </a:r>
            <a:r>
              <a:rPr lang="en-US" sz="4400" b="1" u="sng" strike="noStrike" dirty="0">
                <a:solidFill>
                  <a:srgbClr val="F5A0B9"/>
                </a:solidFill>
                <a:effectLst/>
                <a:latin typeface="Avenir Next Medium" panose="020B0503020202020204" pitchFamily="34" charset="0"/>
              </a:rPr>
              <a:t>uphold</a:t>
            </a:r>
            <a:r>
              <a:rPr lang="en-US" sz="4400" u="none" strike="noStrike" dirty="0">
                <a:solidFill>
                  <a:srgbClr val="F5A0B9"/>
                </a:solidFill>
                <a:effectLst/>
                <a:latin typeface="Avenir Next Medium" panose="020B0503020202020204" pitchFamily="34" charset="0"/>
              </a:rPr>
              <a:t>, </a:t>
            </a:r>
            <a:r>
              <a:rPr lang="en-US" sz="4400" u="sng" strike="noStrike" dirty="0">
                <a:solidFill>
                  <a:srgbClr val="F5A0B9"/>
                </a:solidFill>
                <a:effectLst/>
                <a:latin typeface="Avenir Next Medium" panose="020B0503020202020204" pitchFamily="34" charset="0"/>
              </a:rPr>
              <a:t>encourage</a:t>
            </a:r>
            <a:r>
              <a:rPr lang="en-US" sz="4400" u="none" strike="noStrike" dirty="0">
                <a:effectLst/>
                <a:latin typeface="Avenir Next Medium" panose="020B0503020202020204" pitchFamily="34" charset="0"/>
              </a:rPr>
              <a:t>, and </a:t>
            </a:r>
            <a:r>
              <a:rPr lang="en-US" sz="4400" u="sng" strike="noStrike" dirty="0">
                <a:solidFill>
                  <a:srgbClr val="F5A0B9"/>
                </a:solidFill>
                <a:effectLst/>
                <a:latin typeface="Avenir Next Medium" panose="020B0503020202020204" pitchFamily="34" charset="0"/>
              </a:rPr>
              <a:t>challenge</a:t>
            </a:r>
            <a:r>
              <a:rPr lang="en-US" sz="4400" u="none" strike="noStrike" dirty="0">
                <a:effectLst/>
                <a:latin typeface="Avenir Next Medium" panose="020B0503020202020204" pitchFamily="34" charset="0"/>
              </a:rPr>
              <a:t> Adventist women in their pilgrimage as disciples of Jesus Christ and members of His world church.</a:t>
            </a:r>
            <a:endParaRPr lang="en-US" sz="6000" dirty="0">
              <a:latin typeface="Avenir Next Medium" panose="020B05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DE04B8-F127-62CE-323E-DA2DF455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42" y="267144"/>
            <a:ext cx="10661882" cy="1776809"/>
          </a:xfrm>
        </p:spPr>
        <p:txBody>
          <a:bodyPr>
            <a:normAutofit/>
          </a:bodyPr>
          <a:lstStyle/>
          <a:p>
            <a:pPr algn="ctr"/>
            <a:r>
              <a:rPr lang="en-US" sz="6000" kern="100" dirty="0"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WM Mission Statement</a:t>
            </a:r>
            <a:r>
              <a:rPr lang="en-US" sz="6000" kern="1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6000" kern="100" dirty="0">
                <a:effectLst/>
                <a:latin typeface="Avenir Next Medium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177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DF14D600-CB3F-9FAD-7CAB-E25FD28C6998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278672-8526-E19E-A2E4-510C4B35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26027016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\</a:t>
            </a:r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1613" r="-7" b="11613"/>
          <a:stretch/>
        </p:blipFill>
        <p:spPr>
          <a:xfrm>
            <a:off x="0" y="-1"/>
            <a:ext cx="12234346" cy="6858001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3129534B-F915-B03E-351E-38E7DA57A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D0A82F-103B-B13C-2101-075EE69B607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6964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Avenir Next Demi Bold" panose="020B0503020202020204" pitchFamily="34" charset="0"/>
              </a:rPr>
              <a:t>Two Questions</a:t>
            </a:r>
            <a:endParaRPr lang="en-US" sz="48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05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680F1D3-7650-4307-A001-0163AD371D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11" r="1" b="1"/>
          <a:stretch/>
        </p:blipFill>
        <p:spPr>
          <a:xfrm>
            <a:off x="1695450" y="283941"/>
            <a:ext cx="8801100" cy="5955873"/>
          </a:xfrm>
          <a:custGeom>
            <a:avLst/>
            <a:gdLst/>
            <a:ahLst/>
            <a:cxnLst/>
            <a:rect l="l" t="t" r="r" b="b"/>
            <a:pathLst>
              <a:path w="8678780" h="5873097">
                <a:moveTo>
                  <a:pt x="1379513" y="25"/>
                </a:moveTo>
                <a:cubicBezTo>
                  <a:pt x="1399326" y="458"/>
                  <a:pt x="1419819" y="6516"/>
                  <a:pt x="1438386" y="8439"/>
                </a:cubicBezTo>
                <a:cubicBezTo>
                  <a:pt x="1848256" y="51517"/>
                  <a:pt x="2258124" y="98056"/>
                  <a:pt x="2668443" y="139209"/>
                </a:cubicBezTo>
                <a:cubicBezTo>
                  <a:pt x="3052045" y="177671"/>
                  <a:pt x="3438361" y="186516"/>
                  <a:pt x="3823773" y="206516"/>
                </a:cubicBezTo>
                <a:cubicBezTo>
                  <a:pt x="4290252" y="230748"/>
                  <a:pt x="4755825" y="264980"/>
                  <a:pt x="5219588" y="318825"/>
                </a:cubicBezTo>
                <a:cubicBezTo>
                  <a:pt x="5541595" y="356518"/>
                  <a:pt x="5866772" y="382670"/>
                  <a:pt x="6193307" y="352672"/>
                </a:cubicBezTo>
                <a:cubicBezTo>
                  <a:pt x="6209610" y="351131"/>
                  <a:pt x="6228180" y="346134"/>
                  <a:pt x="6241767" y="351131"/>
                </a:cubicBezTo>
                <a:cubicBezTo>
                  <a:pt x="6400280" y="407287"/>
                  <a:pt x="6573284" y="366901"/>
                  <a:pt x="6737683" y="402287"/>
                </a:cubicBezTo>
                <a:cubicBezTo>
                  <a:pt x="6695564" y="538826"/>
                  <a:pt x="6514862" y="527670"/>
                  <a:pt x="6412962" y="622288"/>
                </a:cubicBezTo>
                <a:cubicBezTo>
                  <a:pt x="6579172" y="659979"/>
                  <a:pt x="6728627" y="698057"/>
                  <a:pt x="6880346" y="726518"/>
                </a:cubicBezTo>
                <a:cubicBezTo>
                  <a:pt x="7041122" y="756519"/>
                  <a:pt x="7177442" y="837673"/>
                  <a:pt x="7334594" y="873826"/>
                </a:cubicBezTo>
                <a:cubicBezTo>
                  <a:pt x="7368112" y="881518"/>
                  <a:pt x="7408419" y="908442"/>
                  <a:pt x="7420192" y="934596"/>
                </a:cubicBezTo>
                <a:cubicBezTo>
                  <a:pt x="7458235" y="1019211"/>
                  <a:pt x="8217735" y="1256521"/>
                  <a:pt x="8128063" y="1331904"/>
                </a:cubicBezTo>
                <a:cubicBezTo>
                  <a:pt x="8090926" y="1363059"/>
                  <a:pt x="8042918" y="1385367"/>
                  <a:pt x="7992648" y="1416136"/>
                </a:cubicBezTo>
                <a:cubicBezTo>
                  <a:pt x="8068283" y="1474214"/>
                  <a:pt x="8153426" y="1499598"/>
                  <a:pt x="8244004" y="1516906"/>
                </a:cubicBezTo>
                <a:cubicBezTo>
                  <a:pt x="8271178" y="1522290"/>
                  <a:pt x="8297900" y="1533059"/>
                  <a:pt x="8300615" y="1559214"/>
                </a:cubicBezTo>
                <a:cubicBezTo>
                  <a:pt x="8303332" y="1586521"/>
                  <a:pt x="8275706" y="1597289"/>
                  <a:pt x="8252610" y="1609983"/>
                </a:cubicBezTo>
                <a:cubicBezTo>
                  <a:pt x="8220454" y="1627674"/>
                  <a:pt x="8189205" y="1643059"/>
                  <a:pt x="8148444" y="1645368"/>
                </a:cubicBezTo>
                <a:cubicBezTo>
                  <a:pt x="8081415" y="1648828"/>
                  <a:pt x="8049262" y="1698059"/>
                  <a:pt x="8010314" y="1734983"/>
                </a:cubicBezTo>
                <a:cubicBezTo>
                  <a:pt x="7988574" y="1755753"/>
                  <a:pt x="7977704" y="1797675"/>
                  <a:pt x="8015746" y="1804984"/>
                </a:cubicBezTo>
                <a:cubicBezTo>
                  <a:pt x="8107232" y="1822675"/>
                  <a:pt x="8099984" y="1873831"/>
                  <a:pt x="8097722" y="1931908"/>
                </a:cubicBezTo>
                <a:cubicBezTo>
                  <a:pt x="8094550" y="2003830"/>
                  <a:pt x="8040654" y="2036908"/>
                  <a:pt x="7974534" y="2064601"/>
                </a:cubicBezTo>
                <a:cubicBezTo>
                  <a:pt x="7951888" y="2074215"/>
                  <a:pt x="7919734" y="2073829"/>
                  <a:pt x="7911128" y="2103831"/>
                </a:cubicBezTo>
                <a:cubicBezTo>
                  <a:pt x="7948266" y="2132293"/>
                  <a:pt x="7993555" y="2109215"/>
                  <a:pt x="8033411" y="2117292"/>
                </a:cubicBezTo>
                <a:cubicBezTo>
                  <a:pt x="8066471" y="2123831"/>
                  <a:pt x="8121271" y="2120370"/>
                  <a:pt x="8075982" y="2172677"/>
                </a:cubicBezTo>
                <a:cubicBezTo>
                  <a:pt x="8062847" y="2187676"/>
                  <a:pt x="8078246" y="2199215"/>
                  <a:pt x="8095004" y="2200369"/>
                </a:cubicBezTo>
                <a:cubicBezTo>
                  <a:pt x="8229060" y="2212293"/>
                  <a:pt x="8167466" y="2318063"/>
                  <a:pt x="8210492" y="2373833"/>
                </a:cubicBezTo>
                <a:cubicBezTo>
                  <a:pt x="8222264" y="2389215"/>
                  <a:pt x="8209584" y="2415754"/>
                  <a:pt x="8191016" y="2422293"/>
                </a:cubicBezTo>
                <a:cubicBezTo>
                  <a:pt x="8072357" y="2465372"/>
                  <a:pt x="8056054" y="2568063"/>
                  <a:pt x="7998536" y="2656525"/>
                </a:cubicBezTo>
                <a:cubicBezTo>
                  <a:pt x="8061036" y="2691525"/>
                  <a:pt x="8135764" y="2699217"/>
                  <a:pt x="8203244" y="2721909"/>
                </a:cubicBezTo>
                <a:cubicBezTo>
                  <a:pt x="8273442" y="2745756"/>
                  <a:pt x="8273442" y="2763447"/>
                  <a:pt x="8215472" y="2832678"/>
                </a:cubicBezTo>
                <a:cubicBezTo>
                  <a:pt x="8366284" y="2847680"/>
                  <a:pt x="8366284" y="2847680"/>
                  <a:pt x="8319638" y="2956526"/>
                </a:cubicBezTo>
                <a:cubicBezTo>
                  <a:pt x="8445996" y="2966525"/>
                  <a:pt x="8529327" y="3018064"/>
                  <a:pt x="8548800" y="3130757"/>
                </a:cubicBezTo>
                <a:cubicBezTo>
                  <a:pt x="8558311" y="3185372"/>
                  <a:pt x="8615377" y="3211141"/>
                  <a:pt x="8678780" y="3247679"/>
                </a:cubicBezTo>
                <a:cubicBezTo>
                  <a:pt x="8599978" y="3283066"/>
                  <a:pt x="8546537" y="3356911"/>
                  <a:pt x="8454599" y="3278833"/>
                </a:cubicBezTo>
                <a:cubicBezTo>
                  <a:pt x="8421087" y="3250373"/>
                  <a:pt x="8424254" y="3286526"/>
                  <a:pt x="8419728" y="3296911"/>
                </a:cubicBezTo>
                <a:cubicBezTo>
                  <a:pt x="8408859" y="3322295"/>
                  <a:pt x="8431501" y="3339218"/>
                  <a:pt x="8446448" y="3358448"/>
                </a:cubicBezTo>
                <a:cubicBezTo>
                  <a:pt x="8460939" y="3377681"/>
                  <a:pt x="8478149" y="3398064"/>
                  <a:pt x="8482226" y="3419605"/>
                </a:cubicBezTo>
                <a:cubicBezTo>
                  <a:pt x="8484942" y="3434604"/>
                  <a:pt x="8471809" y="3456526"/>
                  <a:pt x="8457318" y="3467682"/>
                </a:cubicBezTo>
                <a:cubicBezTo>
                  <a:pt x="8381232" y="3526527"/>
                  <a:pt x="8426520" y="3658836"/>
                  <a:pt x="8282501" y="3675759"/>
                </a:cubicBezTo>
                <a:cubicBezTo>
                  <a:pt x="8217735" y="3683450"/>
                  <a:pt x="8186486" y="3731913"/>
                  <a:pt x="8138932" y="3758451"/>
                </a:cubicBezTo>
                <a:cubicBezTo>
                  <a:pt x="7973628" y="3851144"/>
                  <a:pt x="7863120" y="3970376"/>
                  <a:pt x="7811946" y="4134221"/>
                </a:cubicBezTo>
                <a:cubicBezTo>
                  <a:pt x="7797906" y="4179605"/>
                  <a:pt x="7744010" y="4216145"/>
                  <a:pt x="7709139" y="4256145"/>
                </a:cubicBezTo>
                <a:cubicBezTo>
                  <a:pt x="7725896" y="4285376"/>
                  <a:pt x="7817379" y="4222298"/>
                  <a:pt x="7785224" y="4299221"/>
                </a:cubicBezTo>
                <a:cubicBezTo>
                  <a:pt x="7760768" y="4356915"/>
                  <a:pt x="7698269" y="4392684"/>
                  <a:pt x="7639392" y="4426916"/>
                </a:cubicBezTo>
                <a:cubicBezTo>
                  <a:pt x="7572364" y="4465762"/>
                  <a:pt x="7498091" y="4496914"/>
                  <a:pt x="7467746" y="4568838"/>
                </a:cubicBezTo>
                <a:cubicBezTo>
                  <a:pt x="7461405" y="4584223"/>
                  <a:pt x="7441025" y="4600376"/>
                  <a:pt x="7422910" y="4606531"/>
                </a:cubicBezTo>
                <a:cubicBezTo>
                  <a:pt x="6478176" y="5872304"/>
                  <a:pt x="4152572" y="5880765"/>
                  <a:pt x="3884462" y="5871919"/>
                </a:cubicBezTo>
                <a:cubicBezTo>
                  <a:pt x="3559738" y="5860765"/>
                  <a:pt x="3252674" y="5782688"/>
                  <a:pt x="2951503" y="5685381"/>
                </a:cubicBezTo>
                <a:cubicBezTo>
                  <a:pt x="2824239" y="5644226"/>
                  <a:pt x="2706035" y="5585765"/>
                  <a:pt x="2582393" y="5540381"/>
                </a:cubicBezTo>
                <a:cubicBezTo>
                  <a:pt x="2411654" y="5477686"/>
                  <a:pt x="2279862" y="5358071"/>
                  <a:pt x="2109575" y="5307686"/>
                </a:cubicBezTo>
                <a:cubicBezTo>
                  <a:pt x="1934305" y="5255763"/>
                  <a:pt x="1784398" y="5160762"/>
                  <a:pt x="1604145" y="5120379"/>
                </a:cubicBezTo>
                <a:cubicBezTo>
                  <a:pt x="1509040" y="5098840"/>
                  <a:pt x="1417102" y="5059994"/>
                  <a:pt x="1432046" y="4948840"/>
                </a:cubicBezTo>
                <a:cubicBezTo>
                  <a:pt x="1436123" y="4917301"/>
                  <a:pt x="1411214" y="4891532"/>
                  <a:pt x="1371813" y="4900763"/>
                </a:cubicBezTo>
                <a:cubicBezTo>
                  <a:pt x="1296633" y="4918071"/>
                  <a:pt x="1262665" y="4872300"/>
                  <a:pt x="1220998" y="4838069"/>
                </a:cubicBezTo>
                <a:cubicBezTo>
                  <a:pt x="1146725" y="4777302"/>
                  <a:pt x="1076074" y="4712685"/>
                  <a:pt x="957869" y="4702684"/>
                </a:cubicBezTo>
                <a:cubicBezTo>
                  <a:pt x="980512" y="4654991"/>
                  <a:pt x="1019009" y="4661916"/>
                  <a:pt x="1054336" y="4671915"/>
                </a:cubicBezTo>
                <a:cubicBezTo>
                  <a:pt x="1147177" y="4698070"/>
                  <a:pt x="1239115" y="4727684"/>
                  <a:pt x="1331957" y="4753839"/>
                </a:cubicBezTo>
                <a:cubicBezTo>
                  <a:pt x="1392645" y="4770763"/>
                  <a:pt x="1452881" y="4794609"/>
                  <a:pt x="1533949" y="4775761"/>
                </a:cubicBezTo>
                <a:cubicBezTo>
                  <a:pt x="1464202" y="4679607"/>
                  <a:pt x="1345545" y="4662300"/>
                  <a:pt x="1249533" y="4632685"/>
                </a:cubicBezTo>
                <a:cubicBezTo>
                  <a:pt x="1129515" y="4595378"/>
                  <a:pt x="1058865" y="4524991"/>
                  <a:pt x="974172" y="4446530"/>
                </a:cubicBezTo>
                <a:cubicBezTo>
                  <a:pt x="1062487" y="4427683"/>
                  <a:pt x="1117287" y="4485377"/>
                  <a:pt x="1186579" y="4482299"/>
                </a:cubicBezTo>
                <a:cubicBezTo>
                  <a:pt x="1190203" y="4472300"/>
                  <a:pt x="1196544" y="4457684"/>
                  <a:pt x="1195637" y="4457299"/>
                </a:cubicBezTo>
                <a:cubicBezTo>
                  <a:pt x="1082415" y="4414222"/>
                  <a:pt x="1029426" y="4333453"/>
                  <a:pt x="1011761" y="4235759"/>
                </a:cubicBezTo>
                <a:cubicBezTo>
                  <a:pt x="1002706" y="4185376"/>
                  <a:pt x="961492" y="4169607"/>
                  <a:pt x="920731" y="4146528"/>
                </a:cubicBezTo>
                <a:cubicBezTo>
                  <a:pt x="778522" y="4064606"/>
                  <a:pt x="628163" y="3990375"/>
                  <a:pt x="511316" y="3877683"/>
                </a:cubicBezTo>
                <a:cubicBezTo>
                  <a:pt x="646279" y="3892682"/>
                  <a:pt x="754521" y="3966143"/>
                  <a:pt x="899898" y="3997682"/>
                </a:cubicBezTo>
                <a:cubicBezTo>
                  <a:pt x="784411" y="3873836"/>
                  <a:pt x="634956" y="3811144"/>
                  <a:pt x="498636" y="3736143"/>
                </a:cubicBezTo>
                <a:cubicBezTo>
                  <a:pt x="436588" y="3701912"/>
                  <a:pt x="379073" y="3658065"/>
                  <a:pt x="303890" y="3639604"/>
                </a:cubicBezTo>
                <a:cubicBezTo>
                  <a:pt x="277170" y="3633065"/>
                  <a:pt x="233240" y="3619219"/>
                  <a:pt x="254527" y="3582680"/>
                </a:cubicBezTo>
                <a:cubicBezTo>
                  <a:pt x="272641" y="3552297"/>
                  <a:pt x="308419" y="3561526"/>
                  <a:pt x="341028" y="3570373"/>
                </a:cubicBezTo>
                <a:cubicBezTo>
                  <a:pt x="419378" y="3592297"/>
                  <a:pt x="500446" y="3592682"/>
                  <a:pt x="606424" y="3592297"/>
                </a:cubicBezTo>
                <a:cubicBezTo>
                  <a:pt x="517657" y="3491912"/>
                  <a:pt x="355067" y="3521913"/>
                  <a:pt x="278984" y="3416526"/>
                </a:cubicBezTo>
                <a:cubicBezTo>
                  <a:pt x="374088" y="3398064"/>
                  <a:pt x="447458" y="3436142"/>
                  <a:pt x="524452" y="3443448"/>
                </a:cubicBezTo>
                <a:cubicBezTo>
                  <a:pt x="594195" y="3449987"/>
                  <a:pt x="611405" y="3432296"/>
                  <a:pt x="595102" y="3374218"/>
                </a:cubicBezTo>
                <a:cubicBezTo>
                  <a:pt x="569741" y="3283833"/>
                  <a:pt x="607782" y="3237678"/>
                  <a:pt x="709231" y="3262295"/>
                </a:cubicBezTo>
                <a:cubicBezTo>
                  <a:pt x="803432" y="3285372"/>
                  <a:pt x="813394" y="3251526"/>
                  <a:pt x="788033" y="3199987"/>
                </a:cubicBezTo>
                <a:cubicBezTo>
                  <a:pt x="751802" y="3124988"/>
                  <a:pt x="793015" y="3066910"/>
                  <a:pt x="821094" y="3003833"/>
                </a:cubicBezTo>
                <a:cubicBezTo>
                  <a:pt x="864120" y="2907680"/>
                  <a:pt x="846003" y="2860755"/>
                  <a:pt x="753161" y="2789218"/>
                </a:cubicBezTo>
                <a:cubicBezTo>
                  <a:pt x="701080" y="2749216"/>
                  <a:pt x="644921" y="2715371"/>
                  <a:pt x="569285" y="2680756"/>
                </a:cubicBezTo>
                <a:cubicBezTo>
                  <a:pt x="743651" y="2661909"/>
                  <a:pt x="560683" y="2598448"/>
                  <a:pt x="622275" y="2558832"/>
                </a:cubicBezTo>
                <a:cubicBezTo>
                  <a:pt x="745462" y="2542678"/>
                  <a:pt x="846003" y="2668833"/>
                  <a:pt x="1013576" y="2632679"/>
                </a:cubicBezTo>
                <a:cubicBezTo>
                  <a:pt x="806602" y="2523446"/>
                  <a:pt x="577892" y="2487677"/>
                  <a:pt x="427984" y="2342293"/>
                </a:cubicBezTo>
                <a:cubicBezTo>
                  <a:pt x="462405" y="2309216"/>
                  <a:pt x="496823" y="2339985"/>
                  <a:pt x="526263" y="2327678"/>
                </a:cubicBezTo>
                <a:cubicBezTo>
                  <a:pt x="525356" y="2319985"/>
                  <a:pt x="527622" y="2308446"/>
                  <a:pt x="522186" y="2304986"/>
                </a:cubicBezTo>
                <a:cubicBezTo>
                  <a:pt x="410323" y="2225754"/>
                  <a:pt x="408509" y="2223831"/>
                  <a:pt x="528526" y="2165368"/>
                </a:cubicBezTo>
                <a:cubicBezTo>
                  <a:pt x="570645" y="2144984"/>
                  <a:pt x="567023" y="2126906"/>
                  <a:pt x="544832" y="2101138"/>
                </a:cubicBezTo>
                <a:cubicBezTo>
                  <a:pt x="528978" y="2083061"/>
                  <a:pt x="509957" y="2066906"/>
                  <a:pt x="519016" y="2027291"/>
                </a:cubicBezTo>
                <a:cubicBezTo>
                  <a:pt x="584685" y="2078062"/>
                  <a:pt x="902162" y="2061522"/>
                  <a:pt x="958321" y="2056137"/>
                </a:cubicBezTo>
                <a:cubicBezTo>
                  <a:pt x="1021272" y="2050369"/>
                  <a:pt x="1083319" y="2025753"/>
                  <a:pt x="1149440" y="2039214"/>
                </a:cubicBezTo>
                <a:cubicBezTo>
                  <a:pt x="1202430" y="2049985"/>
                  <a:pt x="1447897" y="2154215"/>
                  <a:pt x="1482772" y="2034599"/>
                </a:cubicBezTo>
                <a:cubicBezTo>
                  <a:pt x="1484583" y="2028831"/>
                  <a:pt x="1583765" y="2042293"/>
                  <a:pt x="1637208" y="2048831"/>
                </a:cubicBezTo>
                <a:cubicBezTo>
                  <a:pt x="1684309" y="2054216"/>
                  <a:pt x="1737297" y="2078062"/>
                  <a:pt x="1768999" y="2030369"/>
                </a:cubicBezTo>
                <a:cubicBezTo>
                  <a:pt x="1787568" y="2002293"/>
                  <a:pt x="1711030" y="1948062"/>
                  <a:pt x="1642642" y="1943445"/>
                </a:cubicBezTo>
                <a:cubicBezTo>
                  <a:pt x="1583312" y="1939214"/>
                  <a:pt x="1521266" y="1933060"/>
                  <a:pt x="1464655" y="1944599"/>
                </a:cubicBezTo>
                <a:cubicBezTo>
                  <a:pt x="1394911" y="1958446"/>
                  <a:pt x="1357322" y="1936138"/>
                  <a:pt x="1337846" y="1888061"/>
                </a:cubicBezTo>
                <a:cubicBezTo>
                  <a:pt x="1316106" y="1834985"/>
                  <a:pt x="1274439" y="1810368"/>
                  <a:pt x="1216924" y="1785752"/>
                </a:cubicBezTo>
                <a:cubicBezTo>
                  <a:pt x="1077431" y="1726138"/>
                  <a:pt x="943377" y="1657291"/>
                  <a:pt x="790299" y="1622676"/>
                </a:cubicBezTo>
                <a:cubicBezTo>
                  <a:pt x="759953" y="1615751"/>
                  <a:pt x="726441" y="1606521"/>
                  <a:pt x="712401" y="1560751"/>
                </a:cubicBezTo>
                <a:cubicBezTo>
                  <a:pt x="1126798" y="1629213"/>
                  <a:pt x="1504511" y="1807676"/>
                  <a:pt x="1932039" y="1797291"/>
                </a:cubicBezTo>
                <a:cubicBezTo>
                  <a:pt x="1815195" y="1740752"/>
                  <a:pt x="1679780" y="1737675"/>
                  <a:pt x="1555234" y="1698059"/>
                </a:cubicBezTo>
                <a:cubicBezTo>
                  <a:pt x="1643549" y="1668444"/>
                  <a:pt x="1726428" y="1699213"/>
                  <a:pt x="1810212" y="1716137"/>
                </a:cubicBezTo>
                <a:cubicBezTo>
                  <a:pt x="1880410" y="1729982"/>
                  <a:pt x="1943817" y="1732290"/>
                  <a:pt x="1951515" y="1649598"/>
                </a:cubicBezTo>
                <a:cubicBezTo>
                  <a:pt x="1948798" y="1644214"/>
                  <a:pt x="1949249" y="1637291"/>
                  <a:pt x="1949704" y="1630753"/>
                </a:cubicBezTo>
                <a:cubicBezTo>
                  <a:pt x="1926152" y="1596522"/>
                  <a:pt x="1889468" y="1578830"/>
                  <a:pt x="1845990" y="1568828"/>
                </a:cubicBezTo>
                <a:cubicBezTo>
                  <a:pt x="1819722" y="1562674"/>
                  <a:pt x="1784851" y="1553443"/>
                  <a:pt x="1785302" y="1528829"/>
                </a:cubicBezTo>
                <a:cubicBezTo>
                  <a:pt x="1786662" y="1437674"/>
                  <a:pt x="1702878" y="1411136"/>
                  <a:pt x="1619092" y="1384597"/>
                </a:cubicBezTo>
                <a:cubicBezTo>
                  <a:pt x="1665740" y="1339213"/>
                  <a:pt x="1702423" y="1372674"/>
                  <a:pt x="1737750" y="1369214"/>
                </a:cubicBezTo>
                <a:cubicBezTo>
                  <a:pt x="1760848" y="1366906"/>
                  <a:pt x="1781679" y="1362675"/>
                  <a:pt x="1781679" y="1339213"/>
                </a:cubicBezTo>
                <a:cubicBezTo>
                  <a:pt x="1782132" y="1319597"/>
                  <a:pt x="1771262" y="1297288"/>
                  <a:pt x="1748620" y="1296905"/>
                </a:cubicBezTo>
                <a:cubicBezTo>
                  <a:pt x="1606863" y="1293442"/>
                  <a:pt x="1528513" y="1167288"/>
                  <a:pt x="1381324" y="1166904"/>
                </a:cubicBezTo>
                <a:cubicBezTo>
                  <a:pt x="1293462" y="1166904"/>
                  <a:pt x="1427065" y="1095751"/>
                  <a:pt x="1352792" y="1066135"/>
                </a:cubicBezTo>
                <a:cubicBezTo>
                  <a:pt x="1336486" y="1059596"/>
                  <a:pt x="1395363" y="1049597"/>
                  <a:pt x="1421631" y="1051135"/>
                </a:cubicBezTo>
                <a:cubicBezTo>
                  <a:pt x="1447445" y="1052673"/>
                  <a:pt x="1470543" y="1071519"/>
                  <a:pt x="1501793" y="1058058"/>
                </a:cubicBezTo>
                <a:cubicBezTo>
                  <a:pt x="1519003" y="1009981"/>
                  <a:pt x="1474621" y="992289"/>
                  <a:pt x="1437935" y="978826"/>
                </a:cubicBezTo>
                <a:cubicBezTo>
                  <a:pt x="1353244" y="947673"/>
                  <a:pt x="1270817" y="909981"/>
                  <a:pt x="1177975" y="898826"/>
                </a:cubicBezTo>
                <a:cubicBezTo>
                  <a:pt x="1144915" y="894980"/>
                  <a:pt x="1225528" y="843440"/>
                  <a:pt x="1241378" y="825366"/>
                </a:cubicBezTo>
                <a:cubicBezTo>
                  <a:pt x="867743" y="635366"/>
                  <a:pt x="418474" y="644980"/>
                  <a:pt x="0" y="491517"/>
                </a:cubicBezTo>
                <a:cubicBezTo>
                  <a:pt x="92391" y="461518"/>
                  <a:pt x="160326" y="483440"/>
                  <a:pt x="223277" y="488057"/>
                </a:cubicBezTo>
                <a:cubicBezTo>
                  <a:pt x="380429" y="499594"/>
                  <a:pt x="535773" y="523440"/>
                  <a:pt x="692473" y="537671"/>
                </a:cubicBezTo>
                <a:cubicBezTo>
                  <a:pt x="769465" y="544594"/>
                  <a:pt x="841022" y="570749"/>
                  <a:pt x="927071" y="529211"/>
                </a:cubicBezTo>
                <a:cubicBezTo>
                  <a:pt x="984589" y="501518"/>
                  <a:pt x="1076527" y="531517"/>
                  <a:pt x="1147177" y="556134"/>
                </a:cubicBezTo>
                <a:cubicBezTo>
                  <a:pt x="1205600" y="576517"/>
                  <a:pt x="1261306" y="581901"/>
                  <a:pt x="1338752" y="556134"/>
                </a:cubicBezTo>
                <a:cubicBezTo>
                  <a:pt x="1268554" y="540364"/>
                  <a:pt x="1214658" y="526519"/>
                  <a:pt x="1159406" y="516901"/>
                </a:cubicBezTo>
                <a:cubicBezTo>
                  <a:pt x="1115475" y="509211"/>
                  <a:pt x="1220094" y="478056"/>
                  <a:pt x="1273535" y="481902"/>
                </a:cubicBezTo>
                <a:cubicBezTo>
                  <a:pt x="1348263" y="487287"/>
                  <a:pt x="1306144" y="467287"/>
                  <a:pt x="1293462" y="439595"/>
                </a:cubicBezTo>
                <a:cubicBezTo>
                  <a:pt x="1279875" y="409979"/>
                  <a:pt x="1320183" y="400749"/>
                  <a:pt x="1345545" y="406900"/>
                </a:cubicBezTo>
                <a:cubicBezTo>
                  <a:pt x="1442916" y="431133"/>
                  <a:pt x="1539834" y="388441"/>
                  <a:pt x="1640379" y="423057"/>
                </a:cubicBezTo>
                <a:cubicBezTo>
                  <a:pt x="1615015" y="337670"/>
                  <a:pt x="1560215" y="300363"/>
                  <a:pt x="1445634" y="288439"/>
                </a:cubicBezTo>
                <a:cubicBezTo>
                  <a:pt x="1402608" y="283826"/>
                  <a:pt x="1357773" y="290748"/>
                  <a:pt x="1320636" y="266131"/>
                </a:cubicBezTo>
                <a:cubicBezTo>
                  <a:pt x="1299349" y="251902"/>
                  <a:pt x="1275346" y="234978"/>
                  <a:pt x="1292104" y="208824"/>
                </a:cubicBezTo>
                <a:cubicBezTo>
                  <a:pt x="1303877" y="190363"/>
                  <a:pt x="1329242" y="190363"/>
                  <a:pt x="1350074" y="196517"/>
                </a:cubicBezTo>
                <a:cubicBezTo>
                  <a:pt x="1443371" y="223826"/>
                  <a:pt x="1540741" y="233825"/>
                  <a:pt x="1638113" y="243826"/>
                </a:cubicBezTo>
                <a:cubicBezTo>
                  <a:pt x="1653059" y="245364"/>
                  <a:pt x="1669814" y="250365"/>
                  <a:pt x="1686573" y="224977"/>
                </a:cubicBezTo>
                <a:cubicBezTo>
                  <a:pt x="1504511" y="183824"/>
                  <a:pt x="1331505" y="125362"/>
                  <a:pt x="1144459" y="102670"/>
                </a:cubicBezTo>
                <a:cubicBezTo>
                  <a:pt x="1147177" y="91900"/>
                  <a:pt x="1149896" y="81131"/>
                  <a:pt x="1152614" y="70362"/>
                </a:cubicBezTo>
                <a:cubicBezTo>
                  <a:pt x="1298896" y="85746"/>
                  <a:pt x="1445182" y="101131"/>
                  <a:pt x="1629961" y="120363"/>
                </a:cubicBezTo>
                <a:cubicBezTo>
                  <a:pt x="1516284" y="59207"/>
                  <a:pt x="1408951" y="79594"/>
                  <a:pt x="1324712" y="25362"/>
                </a:cubicBezTo>
                <a:cubicBezTo>
                  <a:pt x="1340563" y="4786"/>
                  <a:pt x="1359698" y="-407"/>
                  <a:pt x="1379513" y="25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8062B0E-69E9-936F-7D72-31AADBB32627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FF2855-040B-0C39-2F7F-730FA3D1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413074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4455F2B5-4E0D-E06B-28B4-3CF9131B20E4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954617-0F55-8164-0189-3B0E1B0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145154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6C7804F-BE1B-9DA3-696F-7D6E750C6A5D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CEEBB7-F0C8-C62D-71C3-8CD80104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817411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54EC5-6012-B619-4407-5EDD3798757C}"/>
              </a:ext>
            </a:extLst>
          </p:cNvPr>
          <p:cNvSpPr txBox="1">
            <a:spLocks/>
          </p:cNvSpPr>
          <p:nvPr/>
        </p:nvSpPr>
        <p:spPr>
          <a:xfrm>
            <a:off x="5307107" y="1290918"/>
            <a:ext cx="6043644" cy="482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1236914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9B9DB1C6-2544-F318-4C79-6FD0C50CA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52" b="45602"/>
          <a:stretch/>
        </p:blipFill>
        <p:spPr>
          <a:xfrm>
            <a:off x="0" y="1"/>
            <a:ext cx="4977402" cy="685800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2554EC5-6012-B619-4407-5EDD3798757C}"/>
              </a:ext>
            </a:extLst>
          </p:cNvPr>
          <p:cNvSpPr txBox="1">
            <a:spLocks/>
          </p:cNvSpPr>
          <p:nvPr/>
        </p:nvSpPr>
        <p:spPr>
          <a:xfrm>
            <a:off x="5307107" y="1290918"/>
            <a:ext cx="6043644" cy="4823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This </a:t>
            </a:r>
          </a:p>
        </p:txBody>
      </p:sp>
    </p:spTree>
    <p:extLst>
      <p:ext uri="{BB962C8B-B14F-4D97-AF65-F5344CB8AC3E}">
        <p14:creationId xmlns:p14="http://schemas.microsoft.com/office/powerpoint/2010/main" val="1365445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438C42E-C65D-D4FE-08AF-EF5026315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2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F6C7804F-BE1B-9DA3-696F-7D6E750C6A5D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58674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CEEBB7-F0C8-C62D-71C3-8CD80104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610882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C609654-5E09-A297-F565-F472C88D3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867400" cy="374276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venir Next Medium" panose="020B0503020202020204" pitchFamily="34" charset="0"/>
              </a:rPr>
              <a:t>This </a:t>
            </a:r>
            <a:endParaRPr lang="en-US" sz="4000" dirty="0">
              <a:latin typeface="Avenir Next Medium" panose="020B05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28A706-53B3-D062-E116-15B5FBA3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Demi Bold" panose="020B0503020202020204" pitchFamily="34" charset="0"/>
              </a:rPr>
              <a:t>Two Questions</a:t>
            </a:r>
          </a:p>
        </p:txBody>
      </p:sp>
    </p:spTree>
    <p:extLst>
      <p:ext uri="{BB962C8B-B14F-4D97-AF65-F5344CB8AC3E}">
        <p14:creationId xmlns:p14="http://schemas.microsoft.com/office/powerpoint/2010/main" val="3030491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3C3B2C96-0E79-5EC5-553C-F55E5706F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11613" r="-7" b="11613"/>
          <a:stretch/>
        </p:blipFill>
        <p:spPr>
          <a:xfrm>
            <a:off x="0" y="-1"/>
            <a:ext cx="12234346" cy="68580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8C406D-08CB-58AD-520A-2545AAD19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4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98" r="1" b="1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096D47A1-976E-48F2-40E0-5176117F9871}"/>
              </a:ext>
            </a:extLst>
          </p:cNvPr>
          <p:cNvSpPr txBox="1">
            <a:spLocks/>
          </p:cNvSpPr>
          <p:nvPr/>
        </p:nvSpPr>
        <p:spPr>
          <a:xfrm>
            <a:off x="1485207" y="2265037"/>
            <a:ext cx="769620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rgbClr val="4A4A4A"/>
                </a:solidFill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To help women in their devotional time and personal growth, enabling them to be nurturers in the church and community.</a:t>
            </a:r>
            <a:endParaRPr lang="en-US" sz="4400" dirty="0">
              <a:effectLst/>
              <a:latin typeface="Avenir Next Medium" panose="020B0503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8000" dirty="0">
              <a:latin typeface="Avenir Next Medium" panose="020B05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38FB04-2F10-2533-37B9-05804A85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9642" cy="1899912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47A5AD"/>
                </a:solidFill>
                <a:effectLst/>
                <a:latin typeface="Noto Serif" panose="02020600060500020200" pitchFamily="18" charset="0"/>
                <a:ea typeface="Times New Roman" panose="02020603050405020304" pitchFamily="18" charset="0"/>
              </a:rPr>
              <a:t>NURTURE</a:t>
            </a:r>
            <a:endParaRPr lang="en-US" sz="66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5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C371-333D-911C-1952-A188D23C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chemeClr val="accent2"/>
                </a:solidFill>
                <a:effectLst/>
                <a:latin typeface="Noto Serif" panose="02020600060500020200" pitchFamily="18" charset="0"/>
                <a:ea typeface="Times New Roman" panose="02020603050405020304" pitchFamily="18" charset="0"/>
              </a:rPr>
              <a:t>EMPOWER</a:t>
            </a:r>
            <a:r>
              <a:rPr lang="en-US" sz="6600" dirty="0">
                <a:solidFill>
                  <a:schemeClr val="accent2"/>
                </a:solidFill>
                <a:effectLst/>
                <a:latin typeface="Noto Serif" panose="02020600060500020200" pitchFamily="18" charset="0"/>
                <a:ea typeface="Times New Roman" panose="02020603050405020304" pitchFamily="18" charset="0"/>
              </a:rPr>
              <a:t>: </a:t>
            </a:r>
            <a:endParaRPr lang="en-US" sz="6600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8" r="2" b="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06B5C3-D7EC-B4F7-370B-8E64773D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4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4A4A4A"/>
                </a:solidFill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To equip women for their activities and projects for the church and community.</a:t>
            </a:r>
            <a:endParaRPr lang="en-US" sz="4400" dirty="0">
              <a:effectLst/>
              <a:latin typeface="Avenir Next Medium" panose="020B0503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400" dirty="0">
              <a:latin typeface="Avenir Next Medium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2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unset, day&#10;&#10;Description automatically generated">
            <a:extLst>
              <a:ext uri="{FF2B5EF4-FFF2-40B4-BE49-F238E27FC236}">
                <a16:creationId xmlns:a16="http://schemas.microsoft.com/office/drawing/2014/main" id="{3E60E95E-62DC-1CE6-9B59-9565618BC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2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29256B66-5935-063C-0723-780C2D0B5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021" y="2868705"/>
            <a:ext cx="6451540" cy="3743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kern="0" dirty="0">
                <a:solidFill>
                  <a:srgbClr val="4A4A4A"/>
                </a:solidFill>
                <a:effectLst/>
                <a:latin typeface="Avenir Next Medium" panose="020B0503020202020204" pitchFamily="34" charset="0"/>
                <a:ea typeface="Times New Roman" panose="02020603050405020304" pitchFamily="18" charset="0"/>
              </a:rPr>
              <a:t>To help women use small group fellowship and evangelism to reach others in their community.</a:t>
            </a:r>
            <a:r>
              <a:rPr lang="en-US" sz="4400" dirty="0">
                <a:effectLst/>
                <a:latin typeface="Avenir Next Medium" panose="020B0503020202020204" pitchFamily="34" charset="0"/>
              </a:rPr>
              <a:t> </a:t>
            </a:r>
            <a:endParaRPr lang="en-US" sz="4400" dirty="0">
              <a:latin typeface="Avenir Next Medium" panose="020B05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9999DF-CF54-776F-CA29-D5C4BC6C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388" y="484397"/>
            <a:ext cx="9669642" cy="1899912"/>
          </a:xfrm>
        </p:spPr>
        <p:txBody>
          <a:bodyPr>
            <a:normAutofit/>
          </a:bodyPr>
          <a:lstStyle/>
          <a:p>
            <a:pPr algn="r"/>
            <a:r>
              <a:rPr lang="en-US" sz="6600" b="1" kern="0" dirty="0">
                <a:solidFill>
                  <a:srgbClr val="92D050"/>
                </a:solidFill>
                <a:effectLst/>
                <a:latin typeface="Noto Serif" panose="02020600060500020200" pitchFamily="18" charset="0"/>
                <a:ea typeface="Times New Roman" panose="02020603050405020304" pitchFamily="18" charset="0"/>
              </a:rPr>
              <a:t>OUTREACH</a:t>
            </a:r>
            <a:endParaRPr lang="en-US" sz="6600" b="1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3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1768D-4227-B2AB-F735-9DE5972F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" y="1429868"/>
            <a:ext cx="3292420" cy="36710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6EEF5-65ED-90EC-EFB0-935752ED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790" y="1429870"/>
            <a:ext cx="3292420" cy="367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599A3-3EAE-6ABA-69F3-A0A0FAAA8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425" y="1308656"/>
            <a:ext cx="3292420" cy="36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9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879</Words>
  <Application>Microsoft Office PowerPoint</Application>
  <PresentationFormat>Widescreen</PresentationFormat>
  <Paragraphs>136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Avenir Next Demi Bold</vt:lpstr>
      <vt:lpstr>Avenir Next Medium</vt:lpstr>
      <vt:lpstr>Baguet Script</vt:lpstr>
      <vt:lpstr>Calibri</vt:lpstr>
      <vt:lpstr>Calibri Light</vt:lpstr>
      <vt:lpstr>Noto Serif</vt:lpstr>
      <vt:lpstr>Times New Roman</vt:lpstr>
      <vt:lpstr>Office Theme</vt:lpstr>
      <vt:lpstr>Building/Rebuilding a Compelling Women’s Ministries</vt:lpstr>
      <vt:lpstr>Three Questions</vt:lpstr>
      <vt:lpstr>PowerPoint Presentation</vt:lpstr>
      <vt:lpstr>2. What is the purpose of women’s ministry?   Remember - Three areas of emphasis are </vt:lpstr>
      <vt:lpstr>WM Mission Statement </vt:lpstr>
      <vt:lpstr>NURTURE</vt:lpstr>
      <vt:lpstr>EMPOWER: </vt:lpstr>
      <vt:lpstr>OUTREACH</vt:lpstr>
      <vt:lpstr>PowerPoint Presentation</vt:lpstr>
      <vt:lpstr>3. Do you have a burden to help women in need?</vt:lpstr>
      <vt:lpstr>PowerPoint Presentation</vt:lpstr>
      <vt:lpstr>PowerPoint Presentation</vt:lpstr>
      <vt:lpstr>PowerPoint Presentation</vt:lpstr>
      <vt:lpstr>PowerPoint Presentation</vt:lpstr>
      <vt:lpstr>2. Talk With Your Pastor</vt:lpstr>
      <vt:lpstr>PowerPoint Presentation</vt:lpstr>
      <vt:lpstr>PowerPoint Presentation</vt:lpstr>
      <vt:lpstr>PowerPoint Presentation</vt:lpstr>
      <vt:lpstr>3. Build a Team</vt:lpstr>
      <vt:lpstr>3. Build a Team</vt:lpstr>
      <vt:lpstr>PLAN AN EVENT FOR YOUR TEAM</vt:lpstr>
      <vt:lpstr>PowerPoint Presentation</vt:lpstr>
      <vt:lpstr>PowerPoint Presentation</vt:lpstr>
      <vt:lpstr>8. Remember Our Mission Statement</vt:lpstr>
      <vt:lpstr>PowerPoint Presentation</vt:lpstr>
      <vt:lpstr>PowerPoint Presentation</vt:lpstr>
      <vt:lpstr>PowerPoint Presentation</vt:lpstr>
      <vt:lpstr>Two Questions</vt:lpstr>
      <vt:lpstr>Two Questions</vt:lpstr>
      <vt:lpstr>Two Questions</vt:lpstr>
      <vt:lpstr>Two Questions</vt:lpstr>
      <vt:lpstr>PowerPoint Presentation</vt:lpstr>
      <vt:lpstr>Two Questions</vt:lpstr>
      <vt:lpstr>Two Questions</vt:lpstr>
      <vt:lpstr>Two Questions</vt:lpstr>
      <vt:lpstr>PowerPoint Presentation</vt:lpstr>
      <vt:lpstr>Two Questions</vt:lpstr>
      <vt:lpstr>PowerPoint Presentation</vt:lpstr>
      <vt:lpstr>Two Questions</vt:lpstr>
      <vt:lpstr>Two Questions</vt:lpstr>
      <vt:lpstr>PowerPoint Presentation</vt:lpstr>
      <vt:lpstr>Two Questions</vt:lpstr>
      <vt:lpstr>PowerPoint Presentation</vt:lpstr>
      <vt:lpstr>Two Questions</vt:lpstr>
      <vt:lpstr>Two Questions</vt:lpstr>
      <vt:lpstr>Two Questions</vt:lpstr>
      <vt:lpstr>Two Questions</vt:lpstr>
      <vt:lpstr>Two Questions</vt:lpstr>
      <vt:lpstr>Two Questions</vt:lpstr>
      <vt:lpstr>Two Questions</vt:lpstr>
      <vt:lpstr>\</vt:lpstr>
      <vt:lpstr>Two Questions</vt:lpstr>
      <vt:lpstr>Two Questions</vt:lpstr>
      <vt:lpstr>Two Questions</vt:lpstr>
      <vt:lpstr>PowerPoint Presentation</vt:lpstr>
      <vt:lpstr>PowerPoint Presentation</vt:lpstr>
      <vt:lpstr>Two Questions</vt:lpstr>
      <vt:lpstr>Two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Compelling Women’s Ministries</dc:title>
  <dc:creator>Small, Heather-Dawn K.</dc:creator>
  <cp:lastModifiedBy>Vilma Parker</cp:lastModifiedBy>
  <cp:revision>20</cp:revision>
  <dcterms:created xsi:type="dcterms:W3CDTF">2023-04-22T20:34:16Z</dcterms:created>
  <dcterms:modified xsi:type="dcterms:W3CDTF">2023-04-26T19:49:23Z</dcterms:modified>
</cp:coreProperties>
</file>