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5" r:id="rId7"/>
    <p:sldId id="261" r:id="rId8"/>
    <p:sldId id="268" r:id="rId9"/>
    <p:sldId id="260" r:id="rId10"/>
    <p:sldId id="262" r:id="rId11"/>
    <p:sldId id="269" r:id="rId12"/>
    <p:sldId id="271" r:id="rId13"/>
    <p:sldId id="272" r:id="rId14"/>
    <p:sldId id="273" r:id="rId15"/>
    <p:sldId id="277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83" y="464499"/>
            <a:ext cx="7633854" cy="643866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TRAUMA-INFORMED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879273" y="6208836"/>
            <a:ext cx="5861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Montserrat Medium" panose="00000600000000000000" pitchFamily="50" charset="0"/>
              </a:rPr>
              <a:t>EMPHASIS DAY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275F6-B509-656A-9CBD-D6CB06C709BF}"/>
              </a:ext>
            </a:extLst>
          </p:cNvPr>
          <p:cNvSpPr txBox="1"/>
          <p:nvPr/>
        </p:nvSpPr>
        <p:spPr>
          <a:xfrm>
            <a:off x="604983" y="78643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600" b="1" dirty="0">
                <a:ln w="28575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</a:rPr>
              <a:t>CHURCH</a:t>
            </a:r>
            <a:endParaRPr lang="pt-BR" sz="9600" dirty="0">
              <a:ln w="28575"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BB3B1-C752-FC7A-4745-F801C298A3C9}"/>
              </a:ext>
            </a:extLst>
          </p:cNvPr>
          <p:cNvSpPr txBox="1"/>
          <p:nvPr/>
        </p:nvSpPr>
        <p:spPr>
          <a:xfrm>
            <a:off x="6512745" y="4637943"/>
            <a:ext cx="39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Written by Joanna Daniel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With contributions by Samantha </a:t>
            </a:r>
            <a:r>
              <a:rPr lang="en-US" dirty="0" err="1">
                <a:solidFill>
                  <a:schemeClr val="bg1"/>
                </a:solidFill>
              </a:rPr>
              <a:t>Fessal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742950" indent="-742950">
              <a:buFont typeface="+mj-lt"/>
              <a:buAutoNum type="arabicPeriod"/>
            </a:pPr>
            <a:r>
              <a:rPr lang="en-US" sz="4800" dirty="0"/>
              <a:t>Build a trauma-informed church leadership team.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76671"/>
            <a:ext cx="2089728" cy="4307256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Trauma-informed church leaders: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Understand the lasting impact of trauma – the behavioral, mental, and physical consequences.</a:t>
            </a:r>
          </a:p>
          <a:p>
            <a:r>
              <a:rPr lang="en-US" dirty="0"/>
              <a:t>Recognize trauma will also affect spiritual lives.</a:t>
            </a:r>
          </a:p>
          <a:p>
            <a:r>
              <a:rPr lang="en-US" dirty="0"/>
              <a:t>Know that ACEs (adverse childhood experiences) impact families for generations.</a:t>
            </a:r>
          </a:p>
          <a:p>
            <a:r>
              <a:rPr lang="en-US" dirty="0"/>
              <a:t>Identify the effects of ACEs, including depression, anxiety, panic attacks, sleep problems, stress, behavior changes, and low self-esteem.</a:t>
            </a:r>
          </a:p>
        </p:txBody>
      </p:sp>
    </p:spTree>
    <p:extLst>
      <p:ext uri="{BB962C8B-B14F-4D97-AF65-F5344CB8AC3E}">
        <p14:creationId xmlns:p14="http://schemas.microsoft.com/office/powerpoint/2010/main" val="233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Trauma-informed church leaders: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Set the tone for others to follow.</a:t>
            </a:r>
          </a:p>
          <a:p>
            <a:r>
              <a:rPr lang="en-US" dirty="0"/>
              <a:t>Are patient when behavior seems undesirable.</a:t>
            </a:r>
          </a:p>
          <a:p>
            <a:r>
              <a:rPr lang="en-US" dirty="0"/>
              <a:t>Ask questions, such as, “What do you need?”</a:t>
            </a:r>
          </a:p>
          <a:p>
            <a:r>
              <a:rPr lang="en-US" dirty="0"/>
              <a:t>Respond appropriately to allegations of abuse.</a:t>
            </a:r>
          </a:p>
        </p:txBody>
      </p:sp>
    </p:spTree>
    <p:extLst>
      <p:ext uri="{BB962C8B-B14F-4D97-AF65-F5344CB8AC3E}">
        <p14:creationId xmlns:p14="http://schemas.microsoft.com/office/powerpoint/2010/main" val="36821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Understand barriers victims may encounter.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216427"/>
            <a:ext cx="2089728" cy="42675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Barriers to accessing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Language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Finances</a:t>
            </a:r>
          </a:p>
          <a:p>
            <a:r>
              <a:rPr lang="en-US" dirty="0"/>
              <a:t>Fear of judgment</a:t>
            </a:r>
          </a:p>
          <a:p>
            <a:r>
              <a:rPr lang="en-US" dirty="0"/>
              <a:t>Waiting lists</a:t>
            </a:r>
          </a:p>
          <a:p>
            <a:r>
              <a:rPr lang="en-US" dirty="0"/>
              <a:t>Lack of access to public funds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80839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861" y="1868556"/>
            <a:ext cx="8174283" cy="4108474"/>
          </a:xfrm>
        </p:spPr>
        <p:txBody>
          <a:bodyPr/>
          <a:lstStyle/>
          <a:p>
            <a:r>
              <a:rPr lang="en-US" dirty="0"/>
              <a:t>Become acquainted with local resources designed to help traumatized people.</a:t>
            </a:r>
          </a:p>
          <a:p>
            <a:r>
              <a:rPr lang="en-US" dirty="0"/>
              <a:t>Facilitate getting professional help and resources for them.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8A11C-5275-E67A-B233-71A08524952E}"/>
              </a:ext>
            </a:extLst>
          </p:cNvPr>
          <p:cNvSpPr txBox="1"/>
          <p:nvPr/>
        </p:nvSpPr>
        <p:spPr>
          <a:xfrm>
            <a:off x="1818861" y="735496"/>
            <a:ext cx="812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The trauma-informed church will:</a:t>
            </a:r>
          </a:p>
        </p:txBody>
      </p:sp>
    </p:spTree>
    <p:extLst>
      <p:ext uri="{BB962C8B-B14F-4D97-AF65-F5344CB8AC3E}">
        <p14:creationId xmlns:p14="http://schemas.microsoft.com/office/powerpoint/2010/main" val="303948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98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27166"/>
            <a:ext cx="5181600" cy="2949795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en-US" dirty="0"/>
              <a:t>Language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Finances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A850-332A-F44C-785A-F522ED47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7463" y="3227167"/>
            <a:ext cx="4824628" cy="30131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Fear of judgment</a:t>
            </a:r>
          </a:p>
          <a:p>
            <a:r>
              <a:rPr lang="en-US" dirty="0"/>
              <a:t>Waiting lists</a:t>
            </a:r>
          </a:p>
          <a:p>
            <a:r>
              <a:rPr lang="en-US" dirty="0"/>
              <a:t>Lack of access to public funds and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36FF-8269-6499-547D-C7DDBB6ED3BE}"/>
              </a:ext>
            </a:extLst>
          </p:cNvPr>
          <p:cNvSpPr txBox="1"/>
          <p:nvPr/>
        </p:nvSpPr>
        <p:spPr>
          <a:xfrm>
            <a:off x="938151" y="1923803"/>
            <a:ext cx="8763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DISCUSSION QUESTION:</a:t>
            </a:r>
          </a:p>
          <a:p>
            <a:r>
              <a:rPr lang="en-US" sz="2800" dirty="0"/>
              <a:t>What can your church do to help people when they face these barriers to accessing services?</a:t>
            </a:r>
          </a:p>
        </p:txBody>
      </p:sp>
    </p:spTree>
    <p:extLst>
      <p:ext uri="{BB962C8B-B14F-4D97-AF65-F5344CB8AC3E}">
        <p14:creationId xmlns:p14="http://schemas.microsoft.com/office/powerpoint/2010/main" val="56716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Understand barriers victims may encounter.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Listen effectively.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36913"/>
            <a:ext cx="2089728" cy="4347013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217344"/>
            <a:ext cx="84356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Barriers to effective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Societal views about abuse</a:t>
            </a:r>
          </a:p>
          <a:p>
            <a:r>
              <a:rPr lang="en-US" dirty="0"/>
              <a:t>Values of the listener</a:t>
            </a:r>
          </a:p>
          <a:p>
            <a:r>
              <a:rPr lang="en-US" dirty="0"/>
              <a:t>Personal views of the listener</a:t>
            </a:r>
          </a:p>
          <a:p>
            <a:r>
              <a:rPr lang="en-US" dirty="0"/>
              <a:t>The listener’s view of abuser</a:t>
            </a:r>
          </a:p>
          <a:p>
            <a:r>
              <a:rPr lang="en-US" dirty="0"/>
              <a:t>Lecturing or giving advice</a:t>
            </a:r>
          </a:p>
          <a:p>
            <a:r>
              <a:rPr lang="en-US" dirty="0"/>
              <a:t>Denying another person’s feelings</a:t>
            </a:r>
          </a:p>
        </p:txBody>
      </p:sp>
    </p:spTree>
    <p:extLst>
      <p:ext uri="{BB962C8B-B14F-4D97-AF65-F5344CB8AC3E}">
        <p14:creationId xmlns:p14="http://schemas.microsoft.com/office/powerpoint/2010/main" val="128999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Effective listening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Giving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time</a:t>
            </a:r>
            <a:r>
              <a:rPr lang="en-US" dirty="0"/>
              <a:t> to listen.</a:t>
            </a:r>
          </a:p>
          <a:p>
            <a:r>
              <a:rPr lang="en-US" dirty="0"/>
              <a:t>Listening with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empathy.</a:t>
            </a:r>
          </a:p>
          <a:p>
            <a:r>
              <a:rPr lang="en-US" dirty="0"/>
              <a:t>Listening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without judgment.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9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Isaiah 43:2, NKJV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“When you pass through the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waters,</a:t>
            </a:r>
          </a:p>
          <a:p>
            <a:pPr marL="0" indent="0">
              <a:buNone/>
            </a:pPr>
            <a:r>
              <a:rPr lang="en-US" dirty="0"/>
              <a:t>	I will be with you;</a:t>
            </a:r>
          </a:p>
          <a:p>
            <a:pPr marL="0" indent="0">
              <a:buNone/>
            </a:pPr>
            <a:r>
              <a:rPr lang="en-US" dirty="0"/>
              <a:t>and through the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rivers,</a:t>
            </a:r>
          </a:p>
          <a:p>
            <a:pPr marL="0" indent="0">
              <a:buNone/>
            </a:pPr>
            <a:r>
              <a:rPr lang="en-US" dirty="0"/>
              <a:t>	they shall not overflow you.</a:t>
            </a:r>
          </a:p>
          <a:p>
            <a:pPr marL="0" indent="0">
              <a:buNone/>
            </a:pPr>
            <a:r>
              <a:rPr lang="en-US" dirty="0"/>
              <a:t>When you walk through the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fire,</a:t>
            </a:r>
          </a:p>
          <a:p>
            <a:pPr marL="0" indent="0">
              <a:buNone/>
            </a:pPr>
            <a:r>
              <a:rPr lang="en-US" dirty="0"/>
              <a:t>	you shall not be burned,</a:t>
            </a:r>
          </a:p>
          <a:p>
            <a:pPr marL="0" indent="0">
              <a:buNone/>
            </a:pPr>
            <a:r>
              <a:rPr lang="en-US" dirty="0"/>
              <a:t>	nor shall the flame scorch you.”</a:t>
            </a:r>
          </a:p>
        </p:txBody>
      </p:sp>
    </p:spTree>
    <p:extLst>
      <p:ext uri="{BB962C8B-B14F-4D97-AF65-F5344CB8AC3E}">
        <p14:creationId xmlns:p14="http://schemas.microsoft.com/office/powerpoint/2010/main" val="298696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James 1:19, KJ21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“Therefore, my beloved brethren,</a:t>
            </a:r>
          </a:p>
          <a:p>
            <a:pPr marL="0" indent="0" algn="ctr">
              <a:buNone/>
            </a:pPr>
            <a:r>
              <a:rPr lang="en-US" dirty="0"/>
              <a:t>let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every</a:t>
            </a:r>
            <a:r>
              <a:rPr lang="en-US" dirty="0"/>
              <a:t> man be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swift</a:t>
            </a:r>
            <a:r>
              <a:rPr lang="en-US" dirty="0"/>
              <a:t> to hear,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slow</a:t>
            </a:r>
            <a:r>
              <a:rPr lang="en-US" dirty="0"/>
              <a:t> to speak,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slow</a:t>
            </a:r>
            <a:r>
              <a:rPr lang="en-US" dirty="0"/>
              <a:t> to wrath.”</a:t>
            </a:r>
          </a:p>
        </p:txBody>
      </p:sp>
    </p:spTree>
    <p:extLst>
      <p:ext uri="{BB962C8B-B14F-4D97-AF65-F5344CB8AC3E}">
        <p14:creationId xmlns:p14="http://schemas.microsoft.com/office/powerpoint/2010/main" val="237870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Proverbs 25:11, KJV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“A word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fitly spoken</a:t>
            </a:r>
          </a:p>
          <a:p>
            <a:pPr marL="0" indent="0" algn="ctr">
              <a:buNone/>
            </a:pPr>
            <a:r>
              <a:rPr lang="en-US" dirty="0"/>
              <a:t>is like </a:t>
            </a:r>
          </a:p>
          <a:p>
            <a:pPr marL="0" indent="0" algn="ctr">
              <a:buNone/>
            </a:pPr>
            <a:r>
              <a:rPr lang="en-US" dirty="0"/>
              <a:t>apples of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gold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in pictures of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silver.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6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Understand barriers victims may encounter.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Listen effectively.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Keep confidentiality.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</a:t>
            </a: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</a:p>
        </p:txBody>
      </p:sp>
    </p:spTree>
    <p:extLst>
      <p:ext uri="{BB962C8B-B14F-4D97-AF65-F5344CB8AC3E}">
        <p14:creationId xmlns:p14="http://schemas.microsoft.com/office/powerpoint/2010/main" val="408425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Keeping confidentiality is</a:t>
            </a:r>
            <a:r>
              <a:rPr lang="pt-BR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Listening with the capacity to listen.</a:t>
            </a:r>
          </a:p>
          <a:p>
            <a:r>
              <a:rPr lang="en-US" dirty="0"/>
              <a:t>Listening without prejudice.</a:t>
            </a:r>
          </a:p>
          <a:p>
            <a:r>
              <a:rPr lang="en-US" dirty="0"/>
              <a:t>Listening without your own story overwhelming you.</a:t>
            </a:r>
          </a:p>
          <a:p>
            <a:r>
              <a:rPr lang="en-US" dirty="0"/>
              <a:t>Listening with a desire to help.</a:t>
            </a:r>
          </a:p>
          <a:p>
            <a:r>
              <a:rPr lang="en-US" dirty="0"/>
              <a:t>Listening without gossiping and betraying the trust of the person.</a:t>
            </a:r>
          </a:p>
        </p:txBody>
      </p:sp>
    </p:spTree>
    <p:extLst>
      <p:ext uri="{BB962C8B-B14F-4D97-AF65-F5344CB8AC3E}">
        <p14:creationId xmlns:p14="http://schemas.microsoft.com/office/powerpoint/2010/main" val="210471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7" y="217344"/>
            <a:ext cx="956462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DISCUSSION QUESTION:</a:t>
            </a:r>
          </a:p>
          <a:p>
            <a:pPr marL="0" indent="0">
              <a:buNone/>
            </a:pPr>
            <a:r>
              <a:rPr lang="en-US" dirty="0"/>
              <a:t>In what ways can you help create safe spaces in your church for people who experience abuse?</a:t>
            </a:r>
          </a:p>
        </p:txBody>
      </p:sp>
    </p:spTree>
    <p:extLst>
      <p:ext uri="{BB962C8B-B14F-4D97-AF65-F5344CB8AC3E}">
        <p14:creationId xmlns:p14="http://schemas.microsoft.com/office/powerpoint/2010/main" val="25647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Understand barriers.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Listen effectively.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Keep confidentiality.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Provide safety and support.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</a:p>
        </p:txBody>
      </p:sp>
    </p:spTree>
    <p:extLst>
      <p:ext uri="{BB962C8B-B14F-4D97-AF65-F5344CB8AC3E}">
        <p14:creationId xmlns:p14="http://schemas.microsoft.com/office/powerpoint/2010/main" val="183462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The trauma-informed church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Plan for the overall well-being of all members.</a:t>
            </a:r>
          </a:p>
          <a:p>
            <a:r>
              <a:rPr lang="en-US" dirty="0"/>
              <a:t>Provide ways for people to find emotional support.</a:t>
            </a:r>
          </a:p>
          <a:p>
            <a:r>
              <a:rPr lang="en-US" dirty="0"/>
              <a:t>Create opportunities for building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55844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118070"/>
            <a:ext cx="7499928" cy="407865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Safety</a:t>
            </a:r>
            <a:r>
              <a:rPr lang="en-US" dirty="0"/>
              <a:t> is when:</a:t>
            </a:r>
          </a:p>
          <a:p>
            <a:r>
              <a:rPr lang="en-US" dirty="0"/>
              <a:t>People feel comfortable asking for what they need. </a:t>
            </a:r>
          </a:p>
          <a:p>
            <a:r>
              <a:rPr lang="en-US" dirty="0"/>
              <a:t>Listeners know how to find help when it is needed.</a:t>
            </a:r>
          </a:p>
          <a:p>
            <a:r>
              <a:rPr lang="en-US" dirty="0"/>
              <a:t>People trust that their stories will be heard.</a:t>
            </a:r>
          </a:p>
          <a:p>
            <a:r>
              <a:rPr lang="en-US" dirty="0"/>
              <a:t>Listeners hold in confidentiality what is necessary.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EE61A0-F22B-C585-3C3D-86A51B79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726200"/>
            <a:ext cx="9316278" cy="1507135"/>
          </a:xfrm>
        </p:spPr>
        <p:txBody>
          <a:bodyPr/>
          <a:lstStyle/>
          <a:p>
            <a:r>
              <a:rPr lang="en-US" dirty="0"/>
              <a:t>In the trauma-informed church</a:t>
            </a:r>
          </a:p>
        </p:txBody>
      </p:sp>
    </p:spTree>
    <p:extLst>
      <p:ext uri="{BB962C8B-B14F-4D97-AF65-F5344CB8AC3E}">
        <p14:creationId xmlns:p14="http://schemas.microsoft.com/office/powerpoint/2010/main" val="241866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234" y="2055811"/>
            <a:ext cx="7499928" cy="393950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Develop trust,</a:t>
            </a:r>
            <a:r>
              <a:rPr lang="en-US" dirty="0"/>
              <a:t> so that:</a:t>
            </a:r>
          </a:p>
          <a:p>
            <a:r>
              <a:rPr lang="en-US" dirty="0"/>
              <a:t>Transparency exists.</a:t>
            </a:r>
          </a:p>
          <a:p>
            <a:r>
              <a:rPr lang="en-US" dirty="0"/>
              <a:t>Leaders are honest and trustworthy.</a:t>
            </a:r>
          </a:p>
          <a:p>
            <a:r>
              <a:rPr lang="en-US" dirty="0"/>
              <a:t>Expectations are clear.</a:t>
            </a:r>
          </a:p>
          <a:p>
            <a:r>
              <a:rPr lang="en-US" dirty="0"/>
              <a:t>Feelings are welcomed.</a:t>
            </a:r>
          </a:p>
          <a:p>
            <a:r>
              <a:rPr lang="en-US" dirty="0"/>
              <a:t>People listen.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43CC37-EA0B-E00C-E8A4-8E765116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34" y="730248"/>
            <a:ext cx="9654209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Futura Medium" panose="020B0602020204020303" pitchFamily="34" charset="-79"/>
              </a:rPr>
              <a:t>The trauma-informed church will</a:t>
            </a:r>
          </a:p>
        </p:txBody>
      </p:sp>
    </p:spTree>
    <p:extLst>
      <p:ext uri="{BB962C8B-B14F-4D97-AF65-F5344CB8AC3E}">
        <p14:creationId xmlns:p14="http://schemas.microsoft.com/office/powerpoint/2010/main" val="318133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29" y="2058436"/>
            <a:ext cx="7499928" cy="364345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Create support groups</a:t>
            </a:r>
            <a:r>
              <a:rPr lang="en-US" dirty="0"/>
              <a:t> for:</a:t>
            </a:r>
          </a:p>
          <a:p>
            <a:r>
              <a:rPr lang="en-US" dirty="0"/>
              <a:t>Survivors of sexual abuse</a:t>
            </a:r>
          </a:p>
          <a:p>
            <a:r>
              <a:rPr lang="en-US" dirty="0"/>
              <a:t>Divorce recovery</a:t>
            </a:r>
          </a:p>
          <a:p>
            <a:r>
              <a:rPr lang="en-US" dirty="0"/>
              <a:t>Grief support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BEE7CC-DD59-E0FD-C477-2A4765D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29" y="732873"/>
            <a:ext cx="9226826" cy="1325563"/>
          </a:xfrm>
        </p:spPr>
        <p:txBody>
          <a:bodyPr/>
          <a:lstStyle/>
          <a:p>
            <a:r>
              <a:rPr lang="en-US" dirty="0"/>
              <a:t>The trauma-informed church will</a:t>
            </a:r>
          </a:p>
        </p:txBody>
      </p:sp>
    </p:spTree>
    <p:extLst>
      <p:ext uri="{BB962C8B-B14F-4D97-AF65-F5344CB8AC3E}">
        <p14:creationId xmlns:p14="http://schemas.microsoft.com/office/powerpoint/2010/main" val="211168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73" y="217344"/>
            <a:ext cx="7894782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What Is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Trauma results from an event, series of events, or set of circumstances that is experienced by an individual as harmful or life threatening.</a:t>
            </a:r>
          </a:p>
          <a:p>
            <a:r>
              <a:rPr lang="en-US" dirty="0"/>
              <a:t>While unique to the individual, generally, the experiences of trauma can cause lasting adverse effects, limiting the ability to function successfully and achieve mental, physical, social, emotional, or spiritual well-being. 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sz="2000" dirty="0">
                <a:hlinkClick r:id="rId3"/>
              </a:rPr>
              <a:t>https://www.gov.uk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8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DISCUSSION QUESTION:</a:t>
            </a:r>
          </a:p>
          <a:p>
            <a:pPr marL="0" indent="0">
              <a:buNone/>
            </a:pPr>
            <a:r>
              <a:rPr lang="en-US" dirty="0"/>
              <a:t>If you were to pick one of these support groups to run as a church Community ministry for traumatized people, which would it be? Why? </a:t>
            </a:r>
          </a:p>
          <a:p>
            <a:r>
              <a:rPr lang="en-US" dirty="0"/>
              <a:t>Survivors of sexual abuse</a:t>
            </a:r>
          </a:p>
          <a:p>
            <a:r>
              <a:rPr lang="en-US" dirty="0"/>
              <a:t>Divorce recovery</a:t>
            </a:r>
          </a:p>
          <a:p>
            <a:r>
              <a:rPr lang="en-US" dirty="0"/>
              <a:t>Grief support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other support groups might be helpful?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42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Effective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Effective listening is crucial in a healing journey. Some roles a listener performs can hinder it. </a:t>
            </a:r>
          </a:p>
          <a:p>
            <a:r>
              <a:rPr lang="en-US" dirty="0"/>
              <a:t>This next exercise helps identify wrong behavior while listening.</a:t>
            </a:r>
          </a:p>
        </p:txBody>
      </p:sp>
    </p:spTree>
    <p:extLst>
      <p:ext uri="{BB962C8B-B14F-4D97-AF65-F5344CB8AC3E}">
        <p14:creationId xmlns:p14="http://schemas.microsoft.com/office/powerpoint/2010/main" val="4221842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3657600" lvl="8" indent="0">
              <a:buNone/>
            </a:pPr>
            <a:r>
              <a:rPr lang="en-US" sz="2800" b="1" dirty="0"/>
              <a:t>LISTENER ROLES:</a:t>
            </a:r>
          </a:p>
          <a:p>
            <a:pPr lvl="8"/>
            <a:r>
              <a:rPr lang="en-US" sz="2800" dirty="0"/>
              <a:t>Miss Critic</a:t>
            </a:r>
          </a:p>
          <a:p>
            <a:pPr lvl="8"/>
            <a:r>
              <a:rPr lang="en-US" sz="2800" dirty="0"/>
              <a:t>Miss Indifferent</a:t>
            </a:r>
          </a:p>
          <a:p>
            <a:pPr lvl="8"/>
            <a:r>
              <a:rPr lang="en-US" sz="2800" dirty="0"/>
              <a:t>Miss Editor</a:t>
            </a:r>
          </a:p>
          <a:p>
            <a:pPr lvl="8"/>
            <a:r>
              <a:rPr lang="en-US" sz="2800" dirty="0"/>
              <a:t>Miss Caring Friend</a:t>
            </a:r>
          </a:p>
          <a:p>
            <a:pPr lvl="8"/>
            <a:r>
              <a:rPr lang="en-US" sz="2800" dirty="0"/>
              <a:t>Miss Preacher</a:t>
            </a:r>
          </a:p>
          <a:p>
            <a:pPr lvl="8"/>
            <a:r>
              <a:rPr lang="en-US" sz="2800" dirty="0"/>
              <a:t>Miss Manager</a:t>
            </a:r>
          </a:p>
          <a:p>
            <a:pPr lvl="8"/>
            <a:r>
              <a:rPr lang="en-US" sz="2800" dirty="0"/>
              <a:t>Miss Know-it-all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07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“We are all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woven</a:t>
            </a:r>
            <a:r>
              <a:rPr lang="en-US" dirty="0"/>
              <a:t> together</a:t>
            </a:r>
          </a:p>
          <a:p>
            <a:pPr marL="0" indent="0" algn="ctr">
              <a:buNone/>
            </a:pPr>
            <a:r>
              <a:rPr lang="en-US" dirty="0"/>
              <a:t>in the great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web</a:t>
            </a:r>
            <a:r>
              <a:rPr lang="en-US" dirty="0"/>
              <a:t> of humanity, </a:t>
            </a:r>
          </a:p>
          <a:p>
            <a:pPr marL="0" indent="0" algn="ctr">
              <a:buNone/>
            </a:pPr>
            <a:r>
              <a:rPr lang="en-US" dirty="0"/>
              <a:t>and whatever we can do</a:t>
            </a:r>
          </a:p>
          <a:p>
            <a:pPr marL="0" indent="0" algn="ctr">
              <a:buNone/>
            </a:pPr>
            <a:r>
              <a:rPr lang="en-US" dirty="0"/>
              <a:t>to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benefit</a:t>
            </a:r>
            <a:r>
              <a:rPr lang="en-US" dirty="0"/>
              <a:t> and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uplift</a:t>
            </a:r>
            <a:r>
              <a:rPr lang="en-US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n-US" dirty="0"/>
              <a:t>others </a:t>
            </a:r>
          </a:p>
          <a:p>
            <a:pPr marL="0" indent="0" algn="ctr">
              <a:buNone/>
            </a:pPr>
            <a:r>
              <a:rPr lang="en-US" dirty="0"/>
              <a:t>will reflect in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blessings</a:t>
            </a:r>
            <a:r>
              <a:rPr lang="en-US" dirty="0"/>
              <a:t> on ourselves.”</a:t>
            </a:r>
          </a:p>
          <a:p>
            <a:pPr marL="0" indent="0" algn="ctr">
              <a:buNone/>
            </a:pPr>
            <a:r>
              <a:rPr lang="en-US" sz="1800" dirty="0"/>
              <a:t>—</a:t>
            </a:r>
            <a:r>
              <a:rPr lang="en-US" sz="1800" i="1" dirty="0"/>
              <a:t>Patriarchs and Prophets,</a:t>
            </a:r>
            <a:r>
              <a:rPr lang="en-US" sz="1800" dirty="0"/>
              <a:t> 534</a:t>
            </a:r>
          </a:p>
        </p:txBody>
      </p:sp>
    </p:spTree>
    <p:extLst>
      <p:ext uri="{BB962C8B-B14F-4D97-AF65-F5344CB8AC3E}">
        <p14:creationId xmlns:p14="http://schemas.microsoft.com/office/powerpoint/2010/main" val="219938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1 Thessalonians 5:11, NIV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“Therefore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encourage</a:t>
            </a:r>
            <a:r>
              <a:rPr lang="en-US" dirty="0"/>
              <a:t> one another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build</a:t>
            </a:r>
            <a:r>
              <a:rPr lang="en-US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n-US" dirty="0"/>
              <a:t>each other up, </a:t>
            </a:r>
          </a:p>
          <a:p>
            <a:pPr marL="0" indent="0" algn="ctr">
              <a:buNone/>
            </a:pPr>
            <a:r>
              <a:rPr lang="en-US" dirty="0"/>
              <a:t>just as in fact you are doing.”</a:t>
            </a:r>
          </a:p>
        </p:txBody>
      </p:sp>
    </p:spTree>
    <p:extLst>
      <p:ext uri="{BB962C8B-B14F-4D97-AF65-F5344CB8AC3E}">
        <p14:creationId xmlns:p14="http://schemas.microsoft.com/office/powerpoint/2010/main" val="8425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feel your pain</a:t>
            </a:r>
          </a:p>
          <a:p>
            <a:pPr marL="0" indent="0">
              <a:buNone/>
            </a:pPr>
            <a:r>
              <a:rPr lang="en-US" dirty="0"/>
              <a:t>and long to touch the hurt</a:t>
            </a:r>
          </a:p>
          <a:p>
            <a:pPr marL="0" indent="0">
              <a:buNone/>
            </a:pPr>
            <a:r>
              <a:rPr lang="en-US" dirty="0"/>
              <a:t>and make it melt away.</a:t>
            </a:r>
          </a:p>
          <a:p>
            <a:pPr marL="0" indent="0">
              <a:buNone/>
            </a:pPr>
            <a:r>
              <a:rPr lang="en-US" dirty="0"/>
              <a:t>Yes, I know that I can’t really see</a:t>
            </a:r>
          </a:p>
          <a:p>
            <a:pPr marL="0" indent="0">
              <a:buNone/>
            </a:pPr>
            <a:r>
              <a:rPr lang="en-US" dirty="0"/>
              <a:t>the breadth</a:t>
            </a:r>
          </a:p>
          <a:p>
            <a:pPr marL="0" indent="0">
              <a:buNone/>
            </a:pPr>
            <a:r>
              <a:rPr lang="en-US" dirty="0"/>
              <a:t>and depth</a:t>
            </a:r>
          </a:p>
          <a:p>
            <a:pPr marL="0" indent="0">
              <a:buNone/>
            </a:pPr>
            <a:r>
              <a:rPr lang="en-US" dirty="0"/>
              <a:t>of this dark valley you’re in.</a:t>
            </a:r>
          </a:p>
          <a:p>
            <a:pPr marL="0" indent="0">
              <a:buNone/>
            </a:pPr>
            <a:r>
              <a:rPr lang="en-US" dirty="0"/>
              <a:t>I cannot truly know</a:t>
            </a:r>
          </a:p>
          <a:p>
            <a:pPr marL="0" indent="0">
              <a:buNone/>
            </a:pPr>
            <a:r>
              <a:rPr lang="en-US" dirty="0"/>
              <a:t>just how sharp the knife is</a:t>
            </a:r>
          </a:p>
          <a:p>
            <a:pPr marL="0" indent="0">
              <a:buNone/>
            </a:pPr>
            <a:r>
              <a:rPr lang="en-US" dirty="0"/>
              <a:t>In your soul—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Futura LT Book" panose="02000504030000020003" pitchFamily="2" charset="0"/>
              </a:rPr>
              <a:t>Reaching Out</a:t>
            </a: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it is you in its path, </a:t>
            </a:r>
          </a:p>
          <a:p>
            <a:pPr marL="0" indent="0">
              <a:buNone/>
            </a:pPr>
            <a:r>
              <a:rPr lang="en-US" dirty="0"/>
              <a:t>not me.</a:t>
            </a:r>
          </a:p>
          <a:p>
            <a:pPr marL="0" indent="0">
              <a:buNone/>
            </a:pPr>
            <a:r>
              <a:rPr lang="en-US" dirty="0"/>
              <a:t>But I have known other valleys,</a:t>
            </a:r>
          </a:p>
          <a:p>
            <a:pPr marL="0" indent="0">
              <a:buNone/>
            </a:pPr>
            <a:r>
              <a:rPr lang="en-US" dirty="0"/>
              <a:t>and in my heart</a:t>
            </a:r>
          </a:p>
          <a:p>
            <a:pPr marL="0" indent="0">
              <a:buNone/>
            </a:pPr>
            <a:r>
              <a:rPr lang="en-US" dirty="0"/>
              <a:t>still bear knife-wound scars.</a:t>
            </a:r>
          </a:p>
          <a:p>
            <a:pPr marL="0" indent="0">
              <a:buNone/>
            </a:pPr>
            <a:r>
              <a:rPr lang="en-US" dirty="0"/>
              <a:t>Even so,</a:t>
            </a:r>
          </a:p>
          <a:p>
            <a:pPr marL="0" indent="0">
              <a:buNone/>
            </a:pPr>
            <a:r>
              <a:rPr lang="en-US" dirty="0"/>
              <a:t>I would walk your road</a:t>
            </a:r>
          </a:p>
          <a:p>
            <a:pPr marL="0" indent="0">
              <a:buNone/>
            </a:pPr>
            <a:r>
              <a:rPr lang="en-US" dirty="0"/>
              <a:t>and take your pain</a:t>
            </a:r>
          </a:p>
          <a:p>
            <a:pPr marL="0" indent="0">
              <a:buNone/>
            </a:pPr>
            <a:r>
              <a:rPr lang="en-US" dirty="0"/>
              <a:t>if I could.</a:t>
            </a:r>
          </a:p>
          <a:p>
            <a:pPr marL="0" indent="0">
              <a:buNone/>
            </a:pPr>
            <a:r>
              <a:rPr lang="en-US" dirty="0"/>
              <a:t>I cannot.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Futura LT Book" panose="02000504030000020003" pitchFamily="2" charset="0"/>
              </a:rPr>
              <a:t>Reaching</a:t>
            </a:r>
            <a:r>
              <a:rPr lang="pt-BR" sz="2800" dirty="0">
                <a:latin typeface="Futura LT Book" panose="02000504030000020003" pitchFamily="2" charset="0"/>
              </a:rPr>
              <a:t> Out</a:t>
            </a: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yet, perhaps</a:t>
            </a:r>
          </a:p>
          <a:p>
            <a:pPr marL="0" indent="0">
              <a:buNone/>
            </a:pPr>
            <a:r>
              <a:rPr lang="en-US" dirty="0"/>
              <a:t>in some way</a:t>
            </a:r>
          </a:p>
          <a:p>
            <a:pPr marL="0" indent="0">
              <a:buNone/>
            </a:pPr>
            <a:r>
              <a:rPr lang="en-US" dirty="0"/>
              <a:t>I can be a hand to hold</a:t>
            </a:r>
          </a:p>
          <a:p>
            <a:pPr marL="0" indent="0">
              <a:buNone/>
            </a:pPr>
            <a:r>
              <a:rPr lang="en-US" dirty="0"/>
              <a:t>in the darkness.</a:t>
            </a:r>
          </a:p>
          <a:p>
            <a:pPr marL="0" indent="0">
              <a:buNone/>
            </a:pPr>
            <a:r>
              <a:rPr lang="en-US" dirty="0"/>
              <a:t>In some way, try to blunt</a:t>
            </a:r>
          </a:p>
          <a:p>
            <a:pPr marL="0" indent="0">
              <a:buNone/>
            </a:pPr>
            <a:r>
              <a:rPr lang="en-US" dirty="0"/>
              <a:t>the sharpness of pain.</a:t>
            </a:r>
          </a:p>
          <a:p>
            <a:pPr marL="0" indent="0">
              <a:buNone/>
            </a:pPr>
            <a:r>
              <a:rPr lang="en-US" dirty="0"/>
              <a:t>But if not—</a:t>
            </a:r>
          </a:p>
          <a:p>
            <a:pPr marL="0" indent="0">
              <a:buNone/>
            </a:pPr>
            <a:r>
              <a:rPr lang="en-US" dirty="0"/>
              <a:t>it may help a little </a:t>
            </a:r>
          </a:p>
          <a:p>
            <a:pPr marL="0" indent="0">
              <a:buNone/>
            </a:pPr>
            <a:r>
              <a:rPr lang="en-US" dirty="0"/>
              <a:t>just to know I care.</a:t>
            </a:r>
          </a:p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err="1"/>
              <a:t>www.rigden.co.uk</a:t>
            </a:r>
            <a:r>
              <a:rPr lang="en-US" sz="1800" dirty="0"/>
              <a:t>/poems/reaching-out/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Futura LT Book" panose="02000504030000020003" pitchFamily="2" charset="0"/>
              </a:rPr>
              <a:t>Reaching Out</a:t>
            </a: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000" dirty="0">
                <a:latin typeface="Futura LT Book" panose="02000504030000020003" pitchFamily="2" charset="0"/>
              </a:rPr>
              <a:t>By Christine </a:t>
            </a:r>
            <a:r>
              <a:rPr lang="en-US" sz="2000" dirty="0" err="1">
                <a:latin typeface="Futura LT Book" panose="02000504030000020003" pitchFamily="2" charset="0"/>
              </a:rPr>
              <a:t>Rigden</a:t>
            </a:r>
            <a:r>
              <a:rPr lang="en-US" sz="2000" dirty="0">
                <a:latin typeface="Futura LT Book" panose="02000504030000020003" pitchFamily="2" charset="0"/>
              </a:rPr>
              <a:t> © 1989</a:t>
            </a:r>
          </a:p>
        </p:txBody>
      </p:sp>
    </p:spTree>
    <p:extLst>
      <p:ext uri="{BB962C8B-B14F-4D97-AF65-F5344CB8AC3E}">
        <p14:creationId xmlns:p14="http://schemas.microsoft.com/office/powerpoint/2010/main" val="4231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John 4:1-29</a:t>
            </a:r>
          </a:p>
          <a:p>
            <a:r>
              <a:rPr lang="en-US" dirty="0"/>
              <a:t>Why did Jesus ask her to give Him a drink?</a:t>
            </a:r>
          </a:p>
          <a:p>
            <a:r>
              <a:rPr lang="en-US" dirty="0"/>
              <a:t>Why did He lead her to the conversation about her family situation?</a:t>
            </a:r>
          </a:p>
          <a:p>
            <a:r>
              <a:rPr lang="en-US" dirty="0"/>
              <a:t>What made her such a powerful witness?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The trauma-informed church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Aware of the impact trauma has on the lives of members.</a:t>
            </a:r>
          </a:p>
          <a:p>
            <a:r>
              <a:rPr lang="en-US" dirty="0"/>
              <a:t>Sensitive and compassionate, making the environment safe for everyone to worship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418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FIVE KEYS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for Recovery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trauma-informed church will: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Build a leadership team.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Understand barriers victims may encounter.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Listen effectively.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Keep confidentiality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Provide safety and support.</a:t>
            </a:r>
          </a:p>
        </p:txBody>
      </p:sp>
    </p:spTree>
    <p:extLst>
      <p:ext uri="{BB962C8B-B14F-4D97-AF65-F5344CB8AC3E}">
        <p14:creationId xmlns:p14="http://schemas.microsoft.com/office/powerpoint/2010/main" val="404210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1156</Words>
  <Application>Microsoft Macintosh PowerPoint</Application>
  <PresentationFormat>Widescreen</PresentationFormat>
  <Paragraphs>209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Futura</vt:lpstr>
      <vt:lpstr>Futura LT Book</vt:lpstr>
      <vt:lpstr>Futura Medium</vt:lpstr>
      <vt:lpstr>Montserrat ExtraBold</vt:lpstr>
      <vt:lpstr>Montserrat Medium</vt:lpstr>
      <vt:lpstr>Office Theme</vt:lpstr>
      <vt:lpstr>PowerPoint Presentation</vt:lpstr>
      <vt:lpstr>Isaiah 43:2, NKJV</vt:lpstr>
      <vt:lpstr>What Is Trauma?</vt:lpstr>
      <vt:lpstr>Reaching Out   </vt:lpstr>
      <vt:lpstr>Reaching Out   </vt:lpstr>
      <vt:lpstr>Reaching Out   By Christine Rigden © 1989</vt:lpstr>
      <vt:lpstr>What do you think?</vt:lpstr>
      <vt:lpstr>The trauma-informed church is:</vt:lpstr>
      <vt:lpstr>FIVE KEYS for Recovery Ministry</vt:lpstr>
      <vt:lpstr>FIVE KEYS for Recovery Ministry    </vt:lpstr>
      <vt:lpstr>Trauma-informed church leaders:</vt:lpstr>
      <vt:lpstr>Trauma-informed church leaders:</vt:lpstr>
      <vt:lpstr>FIVE KEYS for Recovery Ministry    </vt:lpstr>
      <vt:lpstr>Barriers to accessing services:</vt:lpstr>
      <vt:lpstr>PowerPoint Presentation</vt:lpstr>
      <vt:lpstr>Group Activity</vt:lpstr>
      <vt:lpstr>FIVE KEYS for Recovery Ministry </vt:lpstr>
      <vt:lpstr>Barriers to effective listening</vt:lpstr>
      <vt:lpstr>Effective listening is:</vt:lpstr>
      <vt:lpstr>James 1:19, KJ21</vt:lpstr>
      <vt:lpstr>Proverbs 25:11, KJV</vt:lpstr>
      <vt:lpstr>  FIVE KEYS for Recovery Ministry</vt:lpstr>
      <vt:lpstr>Keeping confidentiality is:</vt:lpstr>
      <vt:lpstr>Group Activity</vt:lpstr>
      <vt:lpstr>  FIVE KEYS for Recovery Ministry</vt:lpstr>
      <vt:lpstr>The trauma-informed church will:</vt:lpstr>
      <vt:lpstr>In the trauma-informed church</vt:lpstr>
      <vt:lpstr>The trauma-informed church will</vt:lpstr>
      <vt:lpstr>The trauma-informed church will</vt:lpstr>
      <vt:lpstr>Group Activity</vt:lpstr>
      <vt:lpstr>Effective Listening</vt:lpstr>
      <vt:lpstr>Group Activity</vt:lpstr>
      <vt:lpstr>Ellen G. White</vt:lpstr>
      <vt:lpstr>1 Thessalonians 5:11, NIV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Turner, Rebecca</cp:lastModifiedBy>
  <cp:revision>11</cp:revision>
  <cp:lastPrinted>2024-04-03T15:18:36Z</cp:lastPrinted>
  <dcterms:created xsi:type="dcterms:W3CDTF">2023-02-14T12:16:54Z</dcterms:created>
  <dcterms:modified xsi:type="dcterms:W3CDTF">2024-04-18T22:04:28Z</dcterms:modified>
</cp:coreProperties>
</file>