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7" r:id="rId2"/>
    <p:sldId id="258" r:id="rId3"/>
    <p:sldId id="260" r:id="rId4"/>
    <p:sldId id="261" r:id="rId5"/>
    <p:sldId id="262" r:id="rId6"/>
    <p:sldId id="263" r:id="rId7"/>
    <p:sldId id="268" r:id="rId8"/>
    <p:sldId id="265" r:id="rId9"/>
    <p:sldId id="269" r:id="rId10"/>
    <p:sldId id="270" r:id="rId11"/>
    <p:sldId id="266" r:id="rId12"/>
    <p:sldId id="264" r:id="rId13"/>
    <p:sldId id="271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16"/>
    <p:restoredTop sz="94674"/>
  </p:normalViewPr>
  <p:slideViewPr>
    <p:cSldViewPr snapToGrid="0" snapToObjects="1">
      <p:cViewPr>
        <p:scale>
          <a:sx n="100" d="100"/>
          <a:sy n="100" d="100"/>
        </p:scale>
        <p:origin x="2272" y="6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B057CF-78C8-7246-BED3-CCB7F5810EAE}" type="datetimeFigureOut">
              <a:rPr lang="en-US" smtClean="0"/>
              <a:t>10/12/16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53730-C4D3-2644-9B96-6C1D9F093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305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53730-C4D3-2644-9B96-6C1D9F093D5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1405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53730-C4D3-2644-9B96-6C1D9F093D5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9442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53730-C4D3-2644-9B96-6C1D9F093D5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380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0444-D0A7-974E-B483-81E0C00C4638}" type="datetimeFigureOut">
              <a:rPr lang="en-US" smtClean="0"/>
              <a:t>10/12/16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A780A-563C-0046-B457-B0B9E957C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358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0444-D0A7-974E-B483-81E0C00C4638}" type="datetimeFigureOut">
              <a:rPr lang="en-US" smtClean="0"/>
              <a:t>10/12/16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A780A-563C-0046-B457-B0B9E957C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844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0444-D0A7-974E-B483-81E0C00C4638}" type="datetimeFigureOut">
              <a:rPr lang="en-US" smtClean="0"/>
              <a:t>10/12/16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A780A-563C-0046-B457-B0B9E957C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360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0444-D0A7-974E-B483-81E0C00C4638}" type="datetimeFigureOut">
              <a:rPr lang="en-US" smtClean="0"/>
              <a:t>10/12/16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A780A-563C-0046-B457-B0B9E957C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714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0444-D0A7-974E-B483-81E0C00C4638}" type="datetimeFigureOut">
              <a:rPr lang="en-US" smtClean="0"/>
              <a:t>10/12/16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A780A-563C-0046-B457-B0B9E957C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166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0444-D0A7-974E-B483-81E0C00C4638}" type="datetimeFigureOut">
              <a:rPr lang="en-US" smtClean="0"/>
              <a:t>10/12/16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A780A-563C-0046-B457-B0B9E957C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529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0444-D0A7-974E-B483-81E0C00C4638}" type="datetimeFigureOut">
              <a:rPr lang="en-US" smtClean="0"/>
              <a:t>10/12/16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A780A-563C-0046-B457-B0B9E957C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713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0444-D0A7-974E-B483-81E0C00C4638}" type="datetimeFigureOut">
              <a:rPr lang="en-US" smtClean="0"/>
              <a:t>10/12/16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A780A-563C-0046-B457-B0B9E957C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990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0444-D0A7-974E-B483-81E0C00C4638}" type="datetimeFigureOut">
              <a:rPr lang="en-US" smtClean="0"/>
              <a:t>10/12/16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A780A-563C-0046-B457-B0B9E957C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363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0444-D0A7-974E-B483-81E0C00C4638}" type="datetimeFigureOut">
              <a:rPr lang="en-US" smtClean="0"/>
              <a:t>10/12/16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A780A-563C-0046-B457-B0B9E957C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293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0444-D0A7-974E-B483-81E0C00C4638}" type="datetimeFigureOut">
              <a:rPr lang="en-US" smtClean="0"/>
              <a:t>10/12/16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A780A-563C-0046-B457-B0B9E957C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859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60444-D0A7-974E-B483-81E0C00C4638}" type="datetimeFigureOut">
              <a:rPr lang="en-US" smtClean="0"/>
              <a:t>10/12/16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A780A-563C-0046-B457-B0B9E957C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92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56" y="0"/>
            <a:ext cx="9145512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93620" y="2036088"/>
            <a:ext cx="67144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  <a:latin typeface="+mj-lt"/>
              </a:rPr>
              <a:t>Growing Characters for Eternity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265295" y="4718461"/>
            <a:ext cx="45758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Written by </a:t>
            </a:r>
            <a:r>
              <a:rPr lang="en-US" sz="16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Karen Holford</a:t>
            </a:r>
            <a:endParaRPr lang="en-US" sz="16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93620" y="3844290"/>
            <a:ext cx="6851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pc="50" dirty="0">
                <a:ln w="13500">
                  <a:noFill/>
                  <a:prstDash val="solid"/>
                </a:ln>
                <a:solidFill>
                  <a:schemeClr val="accent1">
                    <a:tint val="3000"/>
                  </a:schemeClr>
                </a:solidFill>
                <a:latin typeface="+mj-lt"/>
                <a:cs typeface="Georgia"/>
              </a:rPr>
              <a:t>Presented by</a:t>
            </a:r>
            <a:r>
              <a:rPr lang="en-US" sz="2400" b="1" spc="50">
                <a:ln w="13500">
                  <a:noFill/>
                  <a:prstDash val="solid"/>
                </a:ln>
                <a:solidFill>
                  <a:schemeClr val="accent1">
                    <a:tint val="3000"/>
                  </a:schemeClr>
                </a:solidFill>
                <a:latin typeface="+mj-lt"/>
                <a:cs typeface="Georgia"/>
              </a:rPr>
              <a:t>: </a:t>
            </a:r>
            <a:r>
              <a:rPr lang="en-US" sz="2400" b="1" spc="50" smtClean="0">
                <a:ln w="13500">
                  <a:noFill/>
                  <a:prstDash val="solid"/>
                </a:ln>
                <a:solidFill>
                  <a:schemeClr val="accent1">
                    <a:tint val="3000"/>
                  </a:schemeClr>
                </a:solidFill>
                <a:latin typeface="+mj-lt"/>
                <a:cs typeface="Georgia"/>
              </a:rPr>
              <a:t>(add your presenter’s name here)</a:t>
            </a:r>
            <a:endParaRPr lang="en-US" sz="2400" b="1" spc="50" dirty="0">
              <a:ln w="13500">
                <a:noFill/>
                <a:prstDash val="solid"/>
              </a:ln>
              <a:solidFill>
                <a:schemeClr val="accent1">
                  <a:tint val="3000"/>
                </a:schemeClr>
              </a:solidFill>
              <a:latin typeface="+mj-lt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734015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418" y="0"/>
            <a:ext cx="9152418" cy="686317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411480" y="6396335"/>
            <a:ext cx="625221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 smtClean="0">
                <a:solidFill>
                  <a:schemeClr val="bg1"/>
                </a:solidFill>
              </a:rPr>
              <a:t>GROWING CHARACTERS FOR ETERNITY</a:t>
            </a:r>
            <a:endParaRPr lang="en-US" sz="1100" dirty="0"/>
          </a:p>
        </p:txBody>
      </p:sp>
      <p:sp>
        <p:nvSpPr>
          <p:cNvPr id="2" name="TextBox 1"/>
          <p:cNvSpPr txBox="1"/>
          <p:nvPr/>
        </p:nvSpPr>
        <p:spPr>
          <a:xfrm>
            <a:off x="1040130" y="1169311"/>
            <a:ext cx="73380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+mj-lt"/>
                <a:ea typeface="Apple Chancery" charset="0"/>
                <a:cs typeface="Apple Chancery" charset="0"/>
              </a:rPr>
              <a:t>Nurturing character strengths through family worship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40130" y="2000308"/>
            <a:ext cx="7235190" cy="4108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+mj-lt"/>
              </a:rPr>
              <a:t>Here are some simple ideas you can use in your family worships</a:t>
            </a:r>
          </a:p>
          <a:p>
            <a:pPr marL="285750" indent="-285750">
              <a:spcBef>
                <a:spcPts val="600"/>
              </a:spcBef>
              <a:buFont typeface="Arial" charset="0"/>
              <a:buChar char="•"/>
            </a:pPr>
            <a:r>
              <a:rPr lang="en-US" dirty="0" smtClean="0">
                <a:latin typeface="+mj-lt"/>
                <a:ea typeface="Adobe Hebrew" charset="0"/>
                <a:cs typeface="Adobe Hebrew" charset="0"/>
              </a:rPr>
              <a:t>Choose a character strength that you would like to develop as a family</a:t>
            </a:r>
          </a:p>
          <a:p>
            <a:pPr marL="285750" indent="-285750">
              <a:spcBef>
                <a:spcPts val="600"/>
              </a:spcBef>
              <a:buFont typeface="Arial" charset="0"/>
              <a:buChar char="•"/>
            </a:pPr>
            <a:r>
              <a:rPr lang="en-US" dirty="0" smtClean="0">
                <a:latin typeface="+mj-lt"/>
                <a:ea typeface="Adobe Hebrew" charset="0"/>
                <a:cs typeface="Adobe Hebrew" charset="0"/>
              </a:rPr>
              <a:t>Pray for inspiration and ideas about how God wants to nurture this character strength in each one of you and in your family</a:t>
            </a:r>
          </a:p>
          <a:p>
            <a:pPr marL="285750" indent="-285750">
              <a:spcBef>
                <a:spcPts val="600"/>
              </a:spcBef>
              <a:buFont typeface="Arial" charset="0"/>
              <a:buChar char="•"/>
            </a:pPr>
            <a:r>
              <a:rPr lang="en-US" dirty="0" smtClean="0">
                <a:latin typeface="+mj-lt"/>
                <a:ea typeface="Adobe Hebrew" charset="0"/>
                <a:cs typeface="Adobe Hebrew" charset="0"/>
              </a:rPr>
              <a:t>Search for Bible verses that speak about this strength </a:t>
            </a:r>
          </a:p>
          <a:p>
            <a:pPr marL="285750" indent="-285750">
              <a:spcBef>
                <a:spcPts val="600"/>
              </a:spcBef>
              <a:buFont typeface="Arial" charset="0"/>
              <a:buChar char="•"/>
            </a:pPr>
            <a:r>
              <a:rPr lang="en-US" dirty="0" smtClean="0">
                <a:latin typeface="+mj-lt"/>
                <a:ea typeface="Adobe Hebrew" charset="0"/>
                <a:cs typeface="Adobe Hebrew" charset="0"/>
              </a:rPr>
              <a:t>Make a list of all the ways you could practice this character strength as a family</a:t>
            </a:r>
          </a:p>
          <a:p>
            <a:pPr marL="285750" indent="-285750">
              <a:spcBef>
                <a:spcPts val="600"/>
              </a:spcBef>
              <a:buFont typeface="Arial" charset="0"/>
              <a:buChar char="•"/>
            </a:pPr>
            <a:r>
              <a:rPr lang="en-US" dirty="0" smtClean="0">
                <a:latin typeface="+mj-lt"/>
                <a:ea typeface="Adobe Hebrew" charset="0"/>
                <a:cs typeface="Adobe Hebrew" charset="0"/>
              </a:rPr>
              <a:t>Create a family journal together about the character strength</a:t>
            </a:r>
          </a:p>
          <a:p>
            <a:pPr marL="285750" indent="-285750">
              <a:buFont typeface="Arial" charset="0"/>
              <a:buChar char="•"/>
            </a:pPr>
            <a:endParaRPr lang="en-US" dirty="0" smtClean="0">
              <a:latin typeface="+mj-lt"/>
              <a:ea typeface="Adobe Hebrew" charset="0"/>
              <a:cs typeface="Adobe Hebrew" charset="0"/>
            </a:endParaRPr>
          </a:p>
          <a:p>
            <a:endParaRPr lang="en-US" dirty="0" smtClean="0">
              <a:latin typeface="+mj-lt"/>
              <a:ea typeface="Adobe Hebrew" charset="0"/>
              <a:cs typeface="Adobe Hebrew" charset="0"/>
            </a:endParaRPr>
          </a:p>
          <a:p>
            <a:endParaRPr lang="is-IS" dirty="0" smtClean="0">
              <a:latin typeface="+mj-lt"/>
              <a:ea typeface="Adobe Hebrew" charset="0"/>
              <a:cs typeface="Adobe Hebrew" charset="0"/>
            </a:endParaRPr>
          </a:p>
          <a:p>
            <a:endParaRPr lang="en-US" dirty="0" smtClean="0">
              <a:latin typeface="+mj-lt"/>
              <a:ea typeface="Adobe Hebrew" charset="0"/>
              <a:cs typeface="Adobe Hebrew" charset="0"/>
            </a:endParaRPr>
          </a:p>
          <a:p>
            <a:endParaRPr lang="en-US" dirty="0">
              <a:ea typeface="Adobe Hebrew" charset="0"/>
              <a:cs typeface="Adobe Hebr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699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418" y="-5178"/>
            <a:ext cx="9152418" cy="686317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411480" y="6396335"/>
            <a:ext cx="625221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 smtClean="0">
                <a:solidFill>
                  <a:schemeClr val="bg1"/>
                </a:solidFill>
              </a:rPr>
              <a:t>GROWING CHARACTERS FOR ETERNITY</a:t>
            </a:r>
            <a:endParaRPr lang="en-US" sz="1100" dirty="0"/>
          </a:p>
        </p:txBody>
      </p:sp>
      <p:sp>
        <p:nvSpPr>
          <p:cNvPr id="2" name="TextBox 1"/>
          <p:cNvSpPr txBox="1"/>
          <p:nvPr/>
        </p:nvSpPr>
        <p:spPr>
          <a:xfrm>
            <a:off x="1005840" y="1210300"/>
            <a:ext cx="5166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+mj-lt"/>
                <a:ea typeface="Apple Chancery" charset="0"/>
                <a:cs typeface="Apple Chancery" charset="0"/>
              </a:rPr>
              <a:t>Exploring a character strength</a:t>
            </a:r>
            <a:endParaRPr lang="en-US" sz="2400" b="1" dirty="0">
              <a:latin typeface="+mj-lt"/>
              <a:ea typeface="Apple Chancery" charset="0"/>
              <a:cs typeface="Apple Chancery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05840" y="2041297"/>
            <a:ext cx="73152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+mj-lt"/>
              </a:rPr>
              <a:t>We will explore some of the character strengths in small groups</a:t>
            </a:r>
          </a:p>
          <a:p>
            <a:endParaRPr lang="en-US" sz="2000" b="1" dirty="0" smtClean="0">
              <a:latin typeface="+mj-lt"/>
            </a:endParaRPr>
          </a:p>
          <a:p>
            <a:pPr marL="285750" indent="-285750">
              <a:buFont typeface="Arial" charset="0"/>
              <a:buChar char="•"/>
            </a:pPr>
            <a:r>
              <a:rPr lang="en-US" dirty="0" smtClean="0">
                <a:latin typeface="+mj-lt"/>
                <a:ea typeface="Adobe Hebrew" charset="0"/>
                <a:cs typeface="Adobe Hebrew" charset="0"/>
              </a:rPr>
              <a:t>On your worksheet, list ways to nurture the allocated character strength </a:t>
            </a:r>
          </a:p>
          <a:p>
            <a:pPr marL="285750" indent="-285750">
              <a:buFont typeface="Arial" charset="0"/>
              <a:buChar char="•"/>
            </a:pPr>
            <a:endParaRPr lang="en-US" dirty="0" smtClean="0">
              <a:latin typeface="+mj-lt"/>
              <a:ea typeface="Adobe Hebrew" charset="0"/>
              <a:cs typeface="Adobe Hebrew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en-US" dirty="0" smtClean="0">
                <a:latin typeface="+mj-lt"/>
                <a:ea typeface="Adobe Hebrew" charset="0"/>
                <a:cs typeface="Adobe Hebrew" charset="0"/>
              </a:rPr>
              <a:t>In 15 minutes, discuss and share ideas for nurturing your character strength through family worship activities, everyday experiences and practical family activities</a:t>
            </a:r>
          </a:p>
          <a:p>
            <a:pPr marL="285750" indent="-285750">
              <a:buFont typeface="Arial" charset="0"/>
              <a:buChar char="•"/>
            </a:pPr>
            <a:endParaRPr lang="en-US" dirty="0" smtClean="0">
              <a:latin typeface="+mj-lt"/>
              <a:ea typeface="Adobe Hebrew" charset="0"/>
              <a:cs typeface="Adobe Hebrew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en-US" dirty="0" smtClean="0">
                <a:latin typeface="+mj-lt"/>
                <a:ea typeface="Adobe Hebrew" charset="0"/>
                <a:cs typeface="Adobe Hebrew" charset="0"/>
              </a:rPr>
              <a:t>Share your list of ideas and suggestions with everyone</a:t>
            </a:r>
          </a:p>
          <a:p>
            <a:pPr marL="285750" indent="-285750">
              <a:buFont typeface="Arial" charset="0"/>
              <a:buChar char="•"/>
            </a:pPr>
            <a:endParaRPr lang="en-US" dirty="0" smtClean="0">
              <a:latin typeface="+mj-lt"/>
              <a:ea typeface="Adobe Hebrew" charset="0"/>
              <a:cs typeface="Adobe Hebrew" charset="0"/>
            </a:endParaRPr>
          </a:p>
          <a:p>
            <a:endParaRPr lang="en-US" dirty="0" smtClean="0">
              <a:latin typeface="+mj-lt"/>
              <a:ea typeface="Adobe Hebrew" charset="0"/>
              <a:cs typeface="Adobe Hebrew" charset="0"/>
            </a:endParaRPr>
          </a:p>
          <a:p>
            <a:endParaRPr lang="is-IS" dirty="0" smtClean="0">
              <a:latin typeface="+mj-lt"/>
              <a:ea typeface="Adobe Hebrew" charset="0"/>
              <a:cs typeface="Adobe Hebrew" charset="0"/>
            </a:endParaRPr>
          </a:p>
          <a:p>
            <a:endParaRPr lang="en-US" dirty="0" smtClean="0">
              <a:latin typeface="+mj-lt"/>
              <a:ea typeface="Adobe Hebrew" charset="0"/>
              <a:cs typeface="Adobe Hebrew" charset="0"/>
            </a:endParaRPr>
          </a:p>
          <a:p>
            <a:endParaRPr lang="en-US" dirty="0">
              <a:ea typeface="Adobe Hebrew" charset="0"/>
              <a:cs typeface="Adobe Hebr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8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418" y="-5178"/>
            <a:ext cx="9152418" cy="686317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411480" y="6396335"/>
            <a:ext cx="625221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 smtClean="0">
                <a:solidFill>
                  <a:schemeClr val="bg1"/>
                </a:solidFill>
              </a:rPr>
              <a:t>GROWING CHARACTERS FOR ETERNITY</a:t>
            </a:r>
            <a:endParaRPr lang="en-US" sz="1100" dirty="0"/>
          </a:p>
        </p:txBody>
      </p:sp>
      <p:sp>
        <p:nvSpPr>
          <p:cNvPr id="2" name="TextBox 1"/>
          <p:cNvSpPr txBox="1"/>
          <p:nvPr/>
        </p:nvSpPr>
        <p:spPr>
          <a:xfrm>
            <a:off x="902970" y="1228204"/>
            <a:ext cx="5166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+mj-lt"/>
                <a:ea typeface="Apple Chancery" charset="0"/>
                <a:cs typeface="Apple Chancery" charset="0"/>
              </a:rPr>
              <a:t>Reflecting on the seminar</a:t>
            </a:r>
            <a:endParaRPr lang="en-US" sz="2800" b="1" dirty="0">
              <a:latin typeface="+mj-lt"/>
              <a:ea typeface="Apple Chancery" charset="0"/>
              <a:cs typeface="Apple Chancery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02970" y="1751424"/>
            <a:ext cx="752094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+mj-lt"/>
              </a:rPr>
              <a:t>Reflect prayerfully on your learning today</a:t>
            </a:r>
          </a:p>
          <a:p>
            <a:pPr marL="342900" indent="-342900">
              <a:spcBef>
                <a:spcPts val="600"/>
              </a:spcBef>
              <a:buFont typeface="Arial" charset="0"/>
              <a:buChar char="•"/>
            </a:pPr>
            <a:r>
              <a:rPr lang="en-US" sz="2000" dirty="0" smtClean="0">
                <a:latin typeface="+mj-lt"/>
              </a:rPr>
              <a:t>What would God want you to take away from the seminar?</a:t>
            </a:r>
          </a:p>
          <a:p>
            <a:pPr marL="342900" indent="-342900">
              <a:spcBef>
                <a:spcPts val="600"/>
              </a:spcBef>
              <a:buFont typeface="Arial" charset="0"/>
              <a:buChar char="•"/>
            </a:pPr>
            <a:r>
              <a:rPr lang="en-US" sz="2000" dirty="0" smtClean="0">
                <a:latin typeface="+mj-lt"/>
              </a:rPr>
              <a:t>In your private moment, complete the following sentences on a sheet of paper</a:t>
            </a:r>
          </a:p>
          <a:p>
            <a:pPr marL="742950" lvl="1" indent="-285750">
              <a:spcBef>
                <a:spcPts val="600"/>
              </a:spcBef>
              <a:buFont typeface="Courier New" charset="0"/>
              <a:buChar char="o"/>
            </a:pPr>
            <a:r>
              <a:rPr lang="en-US" dirty="0" smtClean="0">
                <a:latin typeface="+mj-lt"/>
                <a:ea typeface="Adobe Hebrew" charset="0"/>
                <a:cs typeface="Adobe Hebrew" charset="0"/>
              </a:rPr>
              <a:t>The new things I have learned today about nurturing character strengths are</a:t>
            </a:r>
            <a:r>
              <a:rPr lang="is-IS" dirty="0" smtClean="0">
                <a:latin typeface="+mj-lt"/>
                <a:ea typeface="Adobe Hebrew" charset="0"/>
                <a:cs typeface="Adobe Hebrew" charset="0"/>
              </a:rPr>
              <a:t>…......</a:t>
            </a:r>
            <a:endParaRPr lang="en-US" dirty="0" smtClean="0">
              <a:latin typeface="+mj-lt"/>
              <a:ea typeface="Adobe Hebrew" charset="0"/>
              <a:cs typeface="Adobe Hebrew" charset="0"/>
            </a:endParaRPr>
          </a:p>
          <a:p>
            <a:pPr marL="742950" lvl="1" indent="-285750">
              <a:spcBef>
                <a:spcPts val="600"/>
              </a:spcBef>
              <a:buFont typeface="Courier New" charset="0"/>
              <a:buChar char="o"/>
            </a:pPr>
            <a:r>
              <a:rPr lang="en-US" dirty="0" smtClean="0">
                <a:latin typeface="+mj-lt"/>
                <a:ea typeface="Adobe Hebrew" charset="0"/>
                <a:cs typeface="Adobe Hebrew" charset="0"/>
              </a:rPr>
              <a:t>Three things I would like to do to nurture my own character strengths are</a:t>
            </a:r>
            <a:r>
              <a:rPr lang="is-IS" dirty="0" smtClean="0">
                <a:latin typeface="+mj-lt"/>
                <a:ea typeface="Adobe Hebrew" charset="0"/>
                <a:cs typeface="Adobe Hebrew" charset="0"/>
              </a:rPr>
              <a:t>….........</a:t>
            </a:r>
            <a:endParaRPr lang="en-US" dirty="0" smtClean="0">
              <a:latin typeface="+mj-lt"/>
              <a:ea typeface="Adobe Hebrew" charset="0"/>
              <a:cs typeface="Adobe Hebrew" charset="0"/>
            </a:endParaRPr>
          </a:p>
          <a:p>
            <a:pPr marL="742950" lvl="1" indent="-285750">
              <a:spcBef>
                <a:spcPts val="600"/>
              </a:spcBef>
              <a:buFont typeface="Courier New" charset="0"/>
              <a:buChar char="o"/>
            </a:pPr>
            <a:r>
              <a:rPr lang="en-US" dirty="0" smtClean="0">
                <a:latin typeface="+mj-lt"/>
                <a:ea typeface="Adobe Hebrew" charset="0"/>
                <a:cs typeface="Adobe Hebrew" charset="0"/>
              </a:rPr>
              <a:t>I will do this by</a:t>
            </a:r>
            <a:r>
              <a:rPr lang="is-IS" dirty="0" smtClean="0">
                <a:latin typeface="+mj-lt"/>
                <a:ea typeface="Adobe Hebrew" charset="0"/>
                <a:cs typeface="Adobe Hebrew" charset="0"/>
              </a:rPr>
              <a:t>….............</a:t>
            </a:r>
            <a:endParaRPr lang="en-US" dirty="0" smtClean="0">
              <a:latin typeface="+mj-lt"/>
              <a:ea typeface="Adobe Hebrew" charset="0"/>
              <a:cs typeface="Adobe Hebrew" charset="0"/>
            </a:endParaRPr>
          </a:p>
          <a:p>
            <a:pPr marL="742950" lvl="1" indent="-285750">
              <a:spcBef>
                <a:spcPts val="600"/>
              </a:spcBef>
              <a:buFont typeface="Courier New" charset="0"/>
              <a:buChar char="o"/>
            </a:pPr>
            <a:r>
              <a:rPr lang="en-US" dirty="0" smtClean="0">
                <a:latin typeface="+mj-lt"/>
                <a:ea typeface="Adobe Hebrew" charset="0"/>
                <a:cs typeface="Adobe Hebrew" charset="0"/>
              </a:rPr>
              <a:t>Three things I would like to do to nurture my child’s/family’s character strengths are</a:t>
            </a:r>
            <a:r>
              <a:rPr lang="is-IS" dirty="0" smtClean="0">
                <a:latin typeface="+mj-lt"/>
                <a:ea typeface="Adobe Hebrew" charset="0"/>
                <a:cs typeface="Adobe Hebrew" charset="0"/>
              </a:rPr>
              <a:t>…......</a:t>
            </a:r>
            <a:endParaRPr lang="en-US" dirty="0">
              <a:ea typeface="Adobe Hebrew" charset="0"/>
              <a:cs typeface="Adobe Hebr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4389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56" y="0"/>
            <a:ext cx="9145512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93620" y="2036088"/>
            <a:ext cx="67144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  <a:latin typeface="+mj-lt"/>
              </a:rPr>
              <a:t>Growing Characters for Eternity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265295" y="4718461"/>
            <a:ext cx="457581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Karen Holford, MSc, MA is the Director of the Department of Family Ministries at the Trans-European Division of the Seventh-day Adventist Church in St. Albans, Hertfordshire, United Kingdom</a:t>
            </a:r>
            <a:endParaRPr lang="en-US" sz="16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39189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178"/>
            <a:ext cx="9152418" cy="686317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411480" y="6396335"/>
            <a:ext cx="625221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 smtClean="0">
                <a:solidFill>
                  <a:schemeClr val="bg1"/>
                </a:solidFill>
              </a:rPr>
              <a:t>GROWING CHARACTERS FOR ETERNITY</a:t>
            </a:r>
            <a:endParaRPr lang="en-US" sz="1100" dirty="0"/>
          </a:p>
        </p:txBody>
      </p:sp>
      <p:sp>
        <p:nvSpPr>
          <p:cNvPr id="2" name="TextBox 1"/>
          <p:cNvSpPr txBox="1"/>
          <p:nvPr/>
        </p:nvSpPr>
        <p:spPr>
          <a:xfrm>
            <a:off x="1428750" y="1389192"/>
            <a:ext cx="62750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pple Chancery" charset="0"/>
                <a:ea typeface="Apple Chancery" charset="0"/>
                <a:cs typeface="Apple Chancery" charset="0"/>
              </a:rPr>
              <a:t>But the fruit of the Spirit is love, joy, peace, longsuffering, kindness, goodness, faithfulness. </a:t>
            </a:r>
          </a:p>
          <a:p>
            <a:r>
              <a:rPr lang="en-US" sz="2400" dirty="0" smtClean="0">
                <a:latin typeface="Apple Chancery" charset="0"/>
                <a:ea typeface="Apple Chancery" charset="0"/>
                <a:cs typeface="Apple Chancery" charset="0"/>
              </a:rPr>
              <a:t>Galatians 5:22</a:t>
            </a:r>
            <a:endParaRPr lang="en-US" sz="2400" dirty="0">
              <a:latin typeface="Apple Chancery" charset="0"/>
              <a:ea typeface="Apple Chancery" charset="0"/>
              <a:cs typeface="Apple Chancery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08760" y="2743200"/>
            <a:ext cx="635508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Introduction</a:t>
            </a:r>
            <a:endParaRPr lang="en-US" sz="2000" b="1" dirty="0"/>
          </a:p>
          <a:p>
            <a:pPr marL="342900" indent="-342900">
              <a:buFont typeface="Arial" charset="0"/>
              <a:buChar char="•"/>
            </a:pPr>
            <a:r>
              <a:rPr lang="en-US" sz="2000" dirty="0" smtClean="0"/>
              <a:t>It is more helpful to describe character traits as ‘strengths’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000" dirty="0" smtClean="0"/>
              <a:t>We can strengthen our characters and the characters of our children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000" dirty="0" smtClean="0"/>
              <a:t>Finding ways to practice your character strengths, develop them and use them in different contexts just as we would strengthen our muscles 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107843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2418" cy="686317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411480" y="6396335"/>
            <a:ext cx="625221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 smtClean="0">
                <a:solidFill>
                  <a:schemeClr val="bg1"/>
                </a:solidFill>
              </a:rPr>
              <a:t>GROWING CHARACTERS FOR ETERNITY</a:t>
            </a:r>
            <a:endParaRPr lang="en-US" sz="1100" dirty="0"/>
          </a:p>
        </p:txBody>
      </p:sp>
      <p:sp>
        <p:nvSpPr>
          <p:cNvPr id="2" name="TextBox 1"/>
          <p:cNvSpPr txBox="1"/>
          <p:nvPr/>
        </p:nvSpPr>
        <p:spPr>
          <a:xfrm>
            <a:off x="1291590" y="1263462"/>
            <a:ext cx="699516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+mj-lt"/>
                <a:ea typeface="Apple Chancery" charset="0"/>
                <a:cs typeface="Apple Chancery" charset="0"/>
              </a:rPr>
              <a:t>What are character strengths?</a:t>
            </a:r>
          </a:p>
          <a:p>
            <a:r>
              <a:rPr lang="en-US" sz="2000" dirty="0" smtClean="0">
                <a:ea typeface="Apple Chancery" charset="0"/>
                <a:cs typeface="Apple Chancery" charset="0"/>
              </a:rPr>
              <a:t>Character strengths are durable, fundamental qualities that describe us at our best. </a:t>
            </a:r>
            <a:r>
              <a:rPr lang="en-US" sz="2000" dirty="0" err="1" smtClean="0">
                <a:ea typeface="Apple Chancery" charset="0"/>
                <a:cs typeface="Apple Chancery" charset="0"/>
              </a:rPr>
              <a:t>Eades</a:t>
            </a:r>
            <a:r>
              <a:rPr lang="en-US" sz="2000" dirty="0" smtClean="0">
                <a:ea typeface="Apple Chancery" charset="0"/>
                <a:cs typeface="Apple Chancery" charset="0"/>
              </a:rPr>
              <a:t>, 2008</a:t>
            </a:r>
            <a:endParaRPr lang="en-US" sz="2000" dirty="0">
              <a:ea typeface="Apple Chancery" charset="0"/>
              <a:cs typeface="Apple Chancery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91590" y="2823210"/>
            <a:ext cx="676656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2000" dirty="0" smtClean="0"/>
              <a:t>Character strengths are positive qualities and values such as generosity, kindness, creativity, patience, humility</a:t>
            </a:r>
          </a:p>
          <a:p>
            <a:pPr marL="285750" indent="-285750">
              <a:buFont typeface="Arial" charset="0"/>
              <a:buChar char="•"/>
            </a:pPr>
            <a:endParaRPr lang="en-US" sz="2000" dirty="0" smtClean="0"/>
          </a:p>
          <a:p>
            <a:pPr marL="285750" indent="-285750">
              <a:buFont typeface="Arial" charset="0"/>
              <a:buChar char="•"/>
            </a:pPr>
            <a:r>
              <a:rPr lang="en-US" sz="2000" dirty="0" smtClean="0"/>
              <a:t>They are qualities that describe us at our best</a:t>
            </a:r>
          </a:p>
          <a:p>
            <a:pPr marL="285750" indent="-285750">
              <a:buFont typeface="Arial" charset="0"/>
              <a:buChar char="•"/>
            </a:pPr>
            <a:endParaRPr lang="en-US" sz="2000" dirty="0" smtClean="0"/>
          </a:p>
          <a:p>
            <a:pPr marL="285750" indent="-285750">
              <a:buFont typeface="Arial" charset="0"/>
              <a:buChar char="•"/>
            </a:pPr>
            <a:r>
              <a:rPr lang="en-US" sz="2000" dirty="0" smtClean="0"/>
              <a:t>They focus on what we have achieved in our most inspired and shining moments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05424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2418" cy="686317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411480" y="6396335"/>
            <a:ext cx="625221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 smtClean="0">
                <a:solidFill>
                  <a:schemeClr val="bg1"/>
                </a:solidFill>
              </a:rPr>
              <a:t>GROWING CHARACTERS FOR ETERNITY</a:t>
            </a:r>
            <a:endParaRPr lang="en-US" sz="1100" dirty="0"/>
          </a:p>
        </p:txBody>
      </p:sp>
      <p:sp>
        <p:nvSpPr>
          <p:cNvPr id="2" name="TextBox 1"/>
          <p:cNvSpPr txBox="1"/>
          <p:nvPr/>
        </p:nvSpPr>
        <p:spPr>
          <a:xfrm>
            <a:off x="1588770" y="1263462"/>
            <a:ext cx="5166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+mj-lt"/>
                <a:ea typeface="Apple Chancery" charset="0"/>
                <a:cs typeface="Apple Chancery" charset="0"/>
              </a:rPr>
              <a:t>Exploring God’s Character</a:t>
            </a:r>
            <a:endParaRPr lang="en-US" sz="2800" b="1" dirty="0">
              <a:latin typeface="+mj-lt"/>
              <a:ea typeface="Apple Chancery" charset="0"/>
              <a:cs typeface="Apple Chancery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23034" y="1851660"/>
            <a:ext cx="64408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By focusing on God’s character, we will discover the kinds of character strengths that we need to develop to become more like Him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74469" y="3121892"/>
            <a:ext cx="29946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Psalm 145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In your group, list all the character strengths of God as revealed in this psalm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Think of three other character strengths mentioned elsewhere in the Bible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732019" y="3156182"/>
            <a:ext cx="31318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God’s character alphabet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On the sheet of paper, write the alphabet down the left side of the paper - one letter per line 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Think of possible character strengths for each alphabet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00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418" y="0"/>
            <a:ext cx="9152418" cy="686317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411480" y="6396335"/>
            <a:ext cx="625221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 smtClean="0">
                <a:solidFill>
                  <a:schemeClr val="bg1"/>
                </a:solidFill>
              </a:rPr>
              <a:t>GROWING CHARACTERS FOR ETERNITY</a:t>
            </a:r>
            <a:endParaRPr lang="en-US" sz="1100" dirty="0"/>
          </a:p>
        </p:txBody>
      </p:sp>
      <p:sp>
        <p:nvSpPr>
          <p:cNvPr id="2" name="TextBox 1"/>
          <p:cNvSpPr txBox="1"/>
          <p:nvPr/>
        </p:nvSpPr>
        <p:spPr>
          <a:xfrm>
            <a:off x="1348740" y="1378744"/>
            <a:ext cx="5166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+mj-lt"/>
                <a:ea typeface="Apple Chancery" charset="0"/>
                <a:cs typeface="Apple Chancery" charset="0"/>
              </a:rPr>
              <a:t>Developing character strengths</a:t>
            </a:r>
            <a:endParaRPr lang="en-US" sz="2800" b="1" dirty="0">
              <a:latin typeface="+mj-lt"/>
              <a:ea typeface="Apple Chancery" charset="0"/>
              <a:cs typeface="Apple Chancery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48740" y="2023110"/>
            <a:ext cx="682371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+mj-lt"/>
              </a:rPr>
              <a:t>2 Peter 1:5-8 (NIV)</a:t>
            </a:r>
          </a:p>
          <a:p>
            <a:r>
              <a:rPr lang="en-US" sz="2000" dirty="0">
                <a:ea typeface="Adobe Hebrew" charset="0"/>
                <a:cs typeface="Adobe Hebrew" charset="0"/>
              </a:rPr>
              <a:t>For this very reason, make every effort to add to your faith goodness; and to goodness, knowledge; </a:t>
            </a:r>
            <a:r>
              <a:rPr lang="en-US" sz="2000" b="1" dirty="0">
                <a:ea typeface="Adobe Hebrew" charset="0"/>
                <a:cs typeface="Adobe Hebrew" charset="0"/>
              </a:rPr>
              <a:t> </a:t>
            </a:r>
            <a:r>
              <a:rPr lang="en-US" sz="2000" dirty="0">
                <a:ea typeface="Adobe Hebrew" charset="0"/>
                <a:cs typeface="Adobe Hebrew" charset="0"/>
              </a:rPr>
              <a:t>and to knowledge, self-control; and to self-control, perseverance; and to perseverance, godliness; </a:t>
            </a:r>
            <a:r>
              <a:rPr lang="en-US" sz="2000" b="1" dirty="0">
                <a:ea typeface="Adobe Hebrew" charset="0"/>
                <a:cs typeface="Adobe Hebrew" charset="0"/>
              </a:rPr>
              <a:t> </a:t>
            </a:r>
            <a:r>
              <a:rPr lang="en-US" sz="2000" dirty="0">
                <a:ea typeface="Adobe Hebrew" charset="0"/>
                <a:cs typeface="Adobe Hebrew" charset="0"/>
              </a:rPr>
              <a:t>and to godliness, mutual affection; and to mutual affection, love. </a:t>
            </a:r>
            <a:r>
              <a:rPr lang="en-US" sz="2000" b="1" dirty="0">
                <a:ea typeface="Adobe Hebrew" charset="0"/>
                <a:cs typeface="Adobe Hebrew" charset="0"/>
              </a:rPr>
              <a:t> </a:t>
            </a:r>
            <a:r>
              <a:rPr lang="en-US" sz="2000" dirty="0">
                <a:ea typeface="Adobe Hebrew" charset="0"/>
                <a:cs typeface="Adobe Hebrew" charset="0"/>
              </a:rPr>
              <a:t>For if you possess these qualities in increasing measure, they will keep you from being ineffective and unproductive in your knowledge of our Lord Jesus Christ.</a:t>
            </a:r>
          </a:p>
        </p:txBody>
      </p:sp>
    </p:spTree>
    <p:extLst>
      <p:ext uri="{BB962C8B-B14F-4D97-AF65-F5344CB8AC3E}">
        <p14:creationId xmlns:p14="http://schemas.microsoft.com/office/powerpoint/2010/main" val="1951950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2418" cy="686317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411480" y="6396335"/>
            <a:ext cx="625221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 smtClean="0">
                <a:solidFill>
                  <a:schemeClr val="bg1"/>
                </a:solidFill>
              </a:rPr>
              <a:t>GROWING CHARACTERS FOR ETERNITY</a:t>
            </a:r>
            <a:endParaRPr lang="en-US" sz="1100" dirty="0"/>
          </a:p>
        </p:txBody>
      </p:sp>
      <p:sp>
        <p:nvSpPr>
          <p:cNvPr id="2" name="TextBox 1"/>
          <p:cNvSpPr txBox="1"/>
          <p:nvPr/>
        </p:nvSpPr>
        <p:spPr>
          <a:xfrm>
            <a:off x="1257300" y="1210183"/>
            <a:ext cx="6835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+mj-lt"/>
                <a:ea typeface="Apple Chancery" charset="0"/>
                <a:cs typeface="Apple Chancery" charset="0"/>
              </a:rPr>
              <a:t>Reflecting on your own character strengths</a:t>
            </a:r>
            <a:endParaRPr lang="en-US" sz="2800" b="1" dirty="0">
              <a:latin typeface="+mj-lt"/>
              <a:ea typeface="Apple Chancery" charset="0"/>
              <a:cs typeface="Apple Chancery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57300" y="1943785"/>
            <a:ext cx="6652260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2000" dirty="0" smtClean="0">
                <a:latin typeface="+mj-lt"/>
              </a:rPr>
              <a:t>What are some of your top character strengths?</a:t>
            </a:r>
            <a:endParaRPr lang="en-US" sz="2000" dirty="0">
              <a:latin typeface="+mj-lt"/>
            </a:endParaRPr>
          </a:p>
          <a:p>
            <a:pPr marL="285750" indent="-285750">
              <a:buFont typeface="Arial" charset="0"/>
              <a:buChar char="•"/>
            </a:pPr>
            <a:r>
              <a:rPr lang="en-US" sz="2000" dirty="0" smtClean="0">
                <a:latin typeface="+mj-lt"/>
                <a:ea typeface="Adobe Hebrew" charset="0"/>
                <a:cs typeface="Adobe Hebrew" charset="0"/>
              </a:rPr>
              <a:t>Write down three of your main character strengths?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000" dirty="0" smtClean="0">
                <a:latin typeface="+mj-lt"/>
                <a:ea typeface="Adobe Hebrew" charset="0"/>
                <a:cs typeface="Adobe Hebrew" charset="0"/>
              </a:rPr>
              <a:t>How have these three character strengths been strengthened in your life?</a:t>
            </a:r>
          </a:p>
          <a:p>
            <a:pPr marL="742950" lvl="1" indent="-285750">
              <a:buFont typeface="Courier New" charset="0"/>
              <a:buChar char="o"/>
            </a:pPr>
            <a:r>
              <a:rPr lang="en-US" dirty="0">
                <a:latin typeface="+mj-lt"/>
                <a:ea typeface="Adobe Hebrew" charset="0"/>
                <a:cs typeface="Adobe Hebrew" charset="0"/>
              </a:rPr>
              <a:t>	</a:t>
            </a:r>
            <a:r>
              <a:rPr lang="en-US" sz="1600" dirty="0" smtClean="0">
                <a:latin typeface="+mj-lt"/>
                <a:ea typeface="Adobe Hebrew" charset="0"/>
                <a:cs typeface="Adobe Hebrew" charset="0"/>
              </a:rPr>
              <a:t>Prayer</a:t>
            </a:r>
          </a:p>
          <a:p>
            <a:pPr marL="742950" lvl="1" indent="-285750">
              <a:buFont typeface="Courier New" charset="0"/>
              <a:buChar char="o"/>
            </a:pPr>
            <a:r>
              <a:rPr lang="en-US" sz="1600" dirty="0">
                <a:latin typeface="+mj-lt"/>
                <a:ea typeface="Adobe Hebrew" charset="0"/>
                <a:cs typeface="Adobe Hebrew" charset="0"/>
              </a:rPr>
              <a:t>	</a:t>
            </a:r>
            <a:r>
              <a:rPr lang="en-US" sz="1600" dirty="0" smtClean="0">
                <a:latin typeface="+mj-lt"/>
                <a:ea typeface="Adobe Hebrew" charset="0"/>
                <a:cs typeface="Adobe Hebrew" charset="0"/>
              </a:rPr>
              <a:t>Experiencing the transforming power of God in your life</a:t>
            </a:r>
          </a:p>
          <a:p>
            <a:pPr marL="742950" lvl="1" indent="-285750">
              <a:buFont typeface="Courier New" charset="0"/>
              <a:buChar char="o"/>
            </a:pPr>
            <a:r>
              <a:rPr lang="en-US" sz="1600" dirty="0">
                <a:latin typeface="+mj-lt"/>
                <a:ea typeface="Adobe Hebrew" charset="0"/>
                <a:cs typeface="Adobe Hebrew" charset="0"/>
              </a:rPr>
              <a:t>	</a:t>
            </a:r>
            <a:r>
              <a:rPr lang="en-US" sz="1600" dirty="0" smtClean="0">
                <a:latin typeface="+mj-lt"/>
                <a:ea typeface="Adobe Hebrew" charset="0"/>
                <a:cs typeface="Adobe Hebrew" charset="0"/>
              </a:rPr>
              <a:t>Everyday life experiences</a:t>
            </a:r>
          </a:p>
          <a:p>
            <a:pPr marL="742950" lvl="1" indent="-285750">
              <a:buFont typeface="Courier New" charset="0"/>
              <a:buChar char="o"/>
            </a:pPr>
            <a:r>
              <a:rPr lang="en-US" sz="1600" dirty="0">
                <a:latin typeface="+mj-lt"/>
                <a:ea typeface="Adobe Hebrew" charset="0"/>
                <a:cs typeface="Adobe Hebrew" charset="0"/>
              </a:rPr>
              <a:t>	</a:t>
            </a:r>
            <a:r>
              <a:rPr lang="en-US" sz="1600" dirty="0" smtClean="0">
                <a:latin typeface="+mj-lt"/>
                <a:ea typeface="Adobe Hebrew" charset="0"/>
                <a:cs typeface="Adobe Hebrew" charset="0"/>
              </a:rPr>
              <a:t>The encouragement and nurture of other people</a:t>
            </a:r>
          </a:p>
          <a:p>
            <a:pPr marL="742950" lvl="1" indent="-285750">
              <a:buFont typeface="Courier New" charset="0"/>
              <a:buChar char="o"/>
            </a:pPr>
            <a:r>
              <a:rPr lang="en-US" sz="1600" dirty="0" smtClean="0">
                <a:latin typeface="+mj-lt"/>
                <a:ea typeface="Adobe Hebrew" charset="0"/>
                <a:cs typeface="Adobe Hebrew" charset="0"/>
              </a:rPr>
              <a:t>	Persevering towards your goals</a:t>
            </a:r>
          </a:p>
          <a:p>
            <a:pPr marL="742950" lvl="1" indent="-285750">
              <a:buFont typeface="Courier New" charset="0"/>
              <a:buChar char="o"/>
            </a:pPr>
            <a:r>
              <a:rPr lang="en-US" sz="1600" dirty="0" smtClean="0">
                <a:latin typeface="+mj-lt"/>
                <a:ea typeface="Adobe Hebrew" charset="0"/>
                <a:cs typeface="Adobe Hebrew" charset="0"/>
              </a:rPr>
              <a:t>	Other experiences</a:t>
            </a:r>
            <a:r>
              <a:rPr lang="is-IS" sz="1600" dirty="0" smtClean="0">
                <a:latin typeface="+mj-lt"/>
                <a:ea typeface="Adobe Hebrew" charset="0"/>
                <a:cs typeface="Adobe Hebrew" charset="0"/>
              </a:rPr>
              <a:t>….</a:t>
            </a:r>
            <a:br>
              <a:rPr lang="is-IS" sz="1600" dirty="0" smtClean="0">
                <a:latin typeface="+mj-lt"/>
                <a:ea typeface="Adobe Hebrew" charset="0"/>
                <a:cs typeface="Adobe Hebrew" charset="0"/>
              </a:rPr>
            </a:br>
            <a:endParaRPr lang="is-IS" sz="1600" dirty="0" smtClean="0">
              <a:latin typeface="+mj-lt"/>
              <a:ea typeface="Adobe Hebrew" charset="0"/>
              <a:cs typeface="Adobe Hebrew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is-IS" dirty="0" smtClean="0">
                <a:latin typeface="+mj-lt"/>
                <a:ea typeface="Adobe Hebrew" charset="0"/>
                <a:cs typeface="Adobe Hebrew" charset="0"/>
              </a:rPr>
              <a:t>What have you learnt that can help you nurture other character strengths in yourself, in children and others?</a:t>
            </a:r>
          </a:p>
          <a:p>
            <a:endParaRPr lang="en-US" dirty="0" smtClean="0">
              <a:latin typeface="+mj-lt"/>
              <a:ea typeface="Adobe Hebrew" charset="0"/>
              <a:cs typeface="Adobe Hebrew" charset="0"/>
            </a:endParaRPr>
          </a:p>
          <a:p>
            <a:endParaRPr lang="en-US" dirty="0">
              <a:ea typeface="Adobe Hebrew" charset="0"/>
              <a:cs typeface="Adobe Hebr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1494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2418" cy="686317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411480" y="6396335"/>
            <a:ext cx="625221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 smtClean="0">
                <a:solidFill>
                  <a:schemeClr val="bg1"/>
                </a:solidFill>
              </a:rPr>
              <a:t>GROWING CHARACTERS FOR ETERNITY</a:t>
            </a:r>
            <a:endParaRPr lang="en-US" sz="1100" dirty="0"/>
          </a:p>
        </p:txBody>
      </p:sp>
      <p:sp>
        <p:nvSpPr>
          <p:cNvPr id="2" name="TextBox 1"/>
          <p:cNvSpPr txBox="1"/>
          <p:nvPr/>
        </p:nvSpPr>
        <p:spPr>
          <a:xfrm>
            <a:off x="1051560" y="1195864"/>
            <a:ext cx="6835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+mj-lt"/>
                <a:ea typeface="Apple Chancery" charset="0"/>
                <a:cs typeface="Apple Chancery" charset="0"/>
              </a:rPr>
              <a:t>Nurturing your child’s character</a:t>
            </a:r>
            <a:endParaRPr lang="en-US" sz="2800" b="1" dirty="0">
              <a:latin typeface="+mj-lt"/>
              <a:ea typeface="Apple Chancery" charset="0"/>
              <a:cs typeface="Apple Chancery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3004" y="1838026"/>
            <a:ext cx="714946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+mj-lt"/>
              </a:rPr>
              <a:t>Nurture your child’s character strengths by giving your child small, fun and interesting opportunities to use their character strengths</a:t>
            </a:r>
          </a:p>
          <a:p>
            <a:endParaRPr lang="en-US" sz="2000" dirty="0">
              <a:latin typeface="+mj-lt"/>
            </a:endParaRPr>
          </a:p>
          <a:p>
            <a:pPr marL="285750" indent="-285750">
              <a:buFont typeface="Arial" charset="0"/>
              <a:buChar char="•"/>
            </a:pPr>
            <a:r>
              <a:rPr lang="en-US" sz="2000" dirty="0" smtClean="0">
                <a:latin typeface="+mj-lt"/>
                <a:ea typeface="Adobe Hebrew" charset="0"/>
                <a:cs typeface="Adobe Hebrew" charset="0"/>
              </a:rPr>
              <a:t>Notice when your child is using their character strengths</a:t>
            </a:r>
          </a:p>
          <a:p>
            <a:pPr marL="285750" indent="-285750">
              <a:buFont typeface="Arial" charset="0"/>
              <a:buChar char="•"/>
            </a:pPr>
            <a:endParaRPr lang="en-US" sz="2000" dirty="0" smtClean="0">
              <a:latin typeface="+mj-lt"/>
              <a:ea typeface="Adobe Hebrew" charset="0"/>
              <a:cs typeface="Adobe Hebrew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en-US" sz="2000" dirty="0" smtClean="0">
                <a:latin typeface="+mj-lt"/>
                <a:ea typeface="Adobe Hebrew" charset="0"/>
                <a:cs typeface="Adobe Hebrew" charset="0"/>
              </a:rPr>
              <a:t>Respond positively to their actions</a:t>
            </a:r>
          </a:p>
          <a:p>
            <a:pPr marL="285750" indent="-285750">
              <a:buFont typeface="Arial" charset="0"/>
              <a:buChar char="•"/>
            </a:pPr>
            <a:endParaRPr lang="en-US" sz="2000" dirty="0" smtClean="0">
              <a:latin typeface="+mj-lt"/>
              <a:ea typeface="Adobe Hebrew" charset="0"/>
              <a:cs typeface="Adobe Hebrew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en-US" sz="2000" dirty="0" smtClean="0">
                <a:latin typeface="+mj-lt"/>
                <a:ea typeface="Adobe Hebrew" charset="0"/>
                <a:cs typeface="Adobe Hebrew" charset="0"/>
              </a:rPr>
              <a:t>Have intentional conversations about character strengths</a:t>
            </a:r>
          </a:p>
          <a:p>
            <a:endParaRPr lang="en-US" dirty="0" smtClean="0">
              <a:latin typeface="+mj-lt"/>
              <a:ea typeface="Adobe Hebrew" charset="0"/>
              <a:cs typeface="Adobe Hebrew" charset="0"/>
            </a:endParaRPr>
          </a:p>
          <a:p>
            <a:endParaRPr lang="en-US" dirty="0">
              <a:ea typeface="Adobe Hebrew" charset="0"/>
              <a:cs typeface="Adobe Hebr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531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2418" cy="686317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411480" y="6396335"/>
            <a:ext cx="625221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 smtClean="0">
                <a:solidFill>
                  <a:schemeClr val="bg1"/>
                </a:solidFill>
              </a:rPr>
              <a:t>GROWING CHARACTERS FOR ETERNITY</a:t>
            </a:r>
            <a:endParaRPr lang="en-US" sz="1100" dirty="0"/>
          </a:p>
        </p:txBody>
      </p:sp>
      <p:sp>
        <p:nvSpPr>
          <p:cNvPr id="2" name="TextBox 1"/>
          <p:cNvSpPr txBox="1"/>
          <p:nvPr/>
        </p:nvSpPr>
        <p:spPr>
          <a:xfrm>
            <a:off x="982980" y="1298734"/>
            <a:ext cx="70751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+mj-lt"/>
                <a:ea typeface="Apple Chancery" charset="0"/>
                <a:cs typeface="Apple Chancery" charset="0"/>
              </a:rPr>
              <a:t>Ways you can nurture your child’s character strengths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82980" y="2129731"/>
            <a:ext cx="707517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Font typeface="Arial" charset="0"/>
              <a:buChar char="•"/>
            </a:pPr>
            <a:r>
              <a:rPr lang="en-US" sz="2000" dirty="0" smtClean="0">
                <a:latin typeface="+mj-lt"/>
                <a:ea typeface="Adobe Hebrew" charset="0"/>
                <a:cs typeface="Adobe Hebrew" charset="0"/>
              </a:rPr>
              <a:t>Use the list in the handout #1 as a starting point</a:t>
            </a:r>
          </a:p>
          <a:p>
            <a:pPr marL="285750" indent="-285750">
              <a:spcBef>
                <a:spcPts val="600"/>
              </a:spcBef>
              <a:buFont typeface="Arial" charset="0"/>
              <a:buChar char="•"/>
            </a:pPr>
            <a:r>
              <a:rPr lang="en-US" sz="2000" dirty="0" smtClean="0">
                <a:latin typeface="+mj-lt"/>
                <a:ea typeface="Adobe Hebrew" charset="0"/>
                <a:cs typeface="Adobe Hebrew" charset="0"/>
              </a:rPr>
              <a:t>Create opportunities for your child to develop their strengths and notice when they are using them</a:t>
            </a:r>
          </a:p>
          <a:p>
            <a:pPr marL="285750" indent="-285750">
              <a:spcBef>
                <a:spcPts val="600"/>
              </a:spcBef>
              <a:buFont typeface="Arial" charset="0"/>
              <a:buChar char="•"/>
            </a:pPr>
            <a:r>
              <a:rPr lang="en-US" sz="2000" dirty="0" smtClean="0">
                <a:latin typeface="+mj-lt"/>
                <a:ea typeface="Adobe Hebrew" charset="0"/>
                <a:cs typeface="Adobe Hebrew" charset="0"/>
              </a:rPr>
              <a:t>Help your child to choose one or two character strengths they would like to work on</a:t>
            </a:r>
          </a:p>
          <a:p>
            <a:pPr marL="285750" indent="-285750">
              <a:spcBef>
                <a:spcPts val="600"/>
              </a:spcBef>
              <a:buFont typeface="Arial" charset="0"/>
              <a:buChar char="•"/>
            </a:pPr>
            <a:r>
              <a:rPr lang="en-US" sz="2000" dirty="0" smtClean="0">
                <a:latin typeface="+mj-lt"/>
                <a:ea typeface="Adobe Hebrew" charset="0"/>
                <a:cs typeface="Adobe Hebrew" charset="0"/>
              </a:rPr>
              <a:t>Pray that your child will grow more of this character strength</a:t>
            </a:r>
          </a:p>
          <a:p>
            <a:pPr marL="285750" indent="-285750">
              <a:spcBef>
                <a:spcPts val="600"/>
              </a:spcBef>
              <a:buFont typeface="Arial" charset="0"/>
              <a:buChar char="•"/>
            </a:pPr>
            <a:r>
              <a:rPr lang="en-US" sz="2000" dirty="0" smtClean="0">
                <a:latin typeface="+mj-lt"/>
                <a:ea typeface="Adobe Hebrew" charset="0"/>
                <a:cs typeface="Adobe Hebrew" charset="0"/>
              </a:rPr>
              <a:t>Help your child to make a list of things they could easily do at home, school, church or neighborhood to develop this character strength</a:t>
            </a:r>
            <a:endParaRPr lang="en-US" dirty="0">
              <a:ea typeface="Adobe Hebrew" charset="0"/>
              <a:cs typeface="Adobe Hebr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2996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2418" cy="686317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411480" y="6396335"/>
            <a:ext cx="625221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 smtClean="0">
                <a:solidFill>
                  <a:schemeClr val="bg1"/>
                </a:solidFill>
              </a:rPr>
              <a:t>GROWING CHARACTERS FOR ETERNITY</a:t>
            </a:r>
            <a:endParaRPr lang="en-US" sz="1100" dirty="0"/>
          </a:p>
        </p:txBody>
      </p:sp>
      <p:sp>
        <p:nvSpPr>
          <p:cNvPr id="2" name="TextBox 1"/>
          <p:cNvSpPr txBox="1"/>
          <p:nvPr/>
        </p:nvSpPr>
        <p:spPr>
          <a:xfrm>
            <a:off x="1051560" y="1200089"/>
            <a:ext cx="69265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+mj-lt"/>
                <a:ea typeface="Apple Chancery" charset="0"/>
                <a:cs typeface="Apple Chancery" charset="0"/>
              </a:rPr>
              <a:t>Nurturing character strengths through intentional conversations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51560" y="2031086"/>
            <a:ext cx="7086600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+mj-lt"/>
              </a:rPr>
              <a:t> </a:t>
            </a:r>
            <a:r>
              <a:rPr lang="en-US" b="1" dirty="0" smtClean="0">
                <a:latin typeface="+mj-lt"/>
              </a:rPr>
              <a:t>Pick and choose different elements for variety and to suit your child and family context</a:t>
            </a:r>
          </a:p>
          <a:p>
            <a:pPr marL="285750" indent="-285750">
              <a:spcBef>
                <a:spcPts val="600"/>
              </a:spcBef>
              <a:buFont typeface="Arial" charset="0"/>
              <a:buChar char="•"/>
            </a:pPr>
            <a:r>
              <a:rPr lang="en-US" dirty="0" smtClean="0">
                <a:latin typeface="+mj-lt"/>
                <a:ea typeface="Adobe Hebrew" charset="0"/>
                <a:cs typeface="Adobe Hebrew" charset="0"/>
              </a:rPr>
              <a:t>Which character strengths did you use today?</a:t>
            </a:r>
          </a:p>
          <a:p>
            <a:pPr marL="285750" indent="-285750">
              <a:spcBef>
                <a:spcPts val="600"/>
              </a:spcBef>
              <a:buFont typeface="Arial" charset="0"/>
              <a:buChar char="•"/>
            </a:pPr>
            <a:r>
              <a:rPr lang="en-US" dirty="0" smtClean="0">
                <a:latin typeface="+mj-lt"/>
                <a:ea typeface="Adobe Hebrew" charset="0"/>
                <a:cs typeface="Adobe Hebrew" charset="0"/>
              </a:rPr>
              <a:t>What happened when you chose to use your strength?</a:t>
            </a:r>
          </a:p>
          <a:p>
            <a:pPr marL="285750" indent="-285750">
              <a:spcBef>
                <a:spcPts val="600"/>
              </a:spcBef>
              <a:buFont typeface="Arial" charset="0"/>
              <a:buChar char="•"/>
            </a:pPr>
            <a:r>
              <a:rPr lang="en-US" dirty="0" smtClean="0">
                <a:latin typeface="+mj-lt"/>
                <a:ea typeface="Adobe Hebrew" charset="0"/>
                <a:cs typeface="Adobe Hebrew" charset="0"/>
              </a:rPr>
              <a:t>Today I saw you use (name the strength) when (describe what happened). I was so proud of you for choosing to do that</a:t>
            </a:r>
          </a:p>
          <a:p>
            <a:pPr marL="285750" indent="-285750">
              <a:spcBef>
                <a:spcPts val="600"/>
              </a:spcBef>
              <a:buFont typeface="Arial" charset="0"/>
              <a:buChar char="•"/>
            </a:pPr>
            <a:r>
              <a:rPr lang="en-US" dirty="0" smtClean="0">
                <a:latin typeface="+mj-lt"/>
                <a:ea typeface="Adobe Hebrew" charset="0"/>
                <a:cs typeface="Adobe Hebrew" charset="0"/>
              </a:rPr>
              <a:t>Today I worked on (name the character strength you worked on during the day). And this is what happened</a:t>
            </a:r>
            <a:r>
              <a:rPr lang="is-IS" dirty="0" smtClean="0">
                <a:latin typeface="+mj-lt"/>
                <a:ea typeface="Adobe Hebrew" charset="0"/>
                <a:cs typeface="Adobe Hebrew" charset="0"/>
              </a:rPr>
              <a:t>….</a:t>
            </a:r>
            <a:endParaRPr lang="en-US" dirty="0" smtClean="0">
              <a:latin typeface="+mj-lt"/>
              <a:ea typeface="Adobe Hebrew" charset="0"/>
              <a:cs typeface="Adobe Hebrew" charset="0"/>
            </a:endParaRPr>
          </a:p>
          <a:p>
            <a:pPr marL="285750" indent="-285750">
              <a:spcBef>
                <a:spcPts val="600"/>
              </a:spcBef>
              <a:buFont typeface="Arial" charset="0"/>
              <a:buChar char="•"/>
            </a:pPr>
            <a:r>
              <a:rPr lang="en-US" dirty="0" smtClean="0">
                <a:latin typeface="+mj-lt"/>
                <a:ea typeface="Adobe Hebrew" charset="0"/>
                <a:cs typeface="Adobe Hebrew" charset="0"/>
              </a:rPr>
              <a:t>Tomorrow I would like to work on (name a character strength) because</a:t>
            </a:r>
            <a:r>
              <a:rPr lang="is-IS" dirty="0" smtClean="0">
                <a:latin typeface="+mj-lt"/>
                <a:ea typeface="Adobe Hebrew" charset="0"/>
                <a:cs typeface="Adobe Hebrew" charset="0"/>
              </a:rPr>
              <a:t>…....</a:t>
            </a:r>
            <a:endParaRPr lang="en-US" dirty="0">
              <a:ea typeface="Adobe Hebrew" charset="0"/>
              <a:cs typeface="Adobe Hebr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8048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PT 2 template " id="{B57066C0-B180-B84F-A886-994B413AE9B8}" vid="{3A5BFEDB-7C49-244C-BAFE-94B3B185B5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 2 template </Template>
  <TotalTime>325</TotalTime>
  <Words>859</Words>
  <Application>Microsoft Macintosh PowerPoint</Application>
  <PresentationFormat>On-screen Show (4:3)</PresentationFormat>
  <Paragraphs>104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Adobe Hebrew</vt:lpstr>
      <vt:lpstr>Apple Chancery</vt:lpstr>
      <vt:lpstr>Arial</vt:lpstr>
      <vt:lpstr>Calibri</vt:lpstr>
      <vt:lpstr>Courier New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36</cp:revision>
  <dcterms:created xsi:type="dcterms:W3CDTF">2016-10-10T16:23:32Z</dcterms:created>
  <dcterms:modified xsi:type="dcterms:W3CDTF">2016-10-13T02:32:53Z</dcterms:modified>
</cp:coreProperties>
</file>